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The Western Front in World War I. </a:t>
            </a:r>
            <a:r>
              <a:rPr lang="en-US" altLang="en-US" dirty="0" smtClean="0"/>
              <a:t>In a landscape ravaged by artillery fire, two soldiers dash for cover amid shell holes and the charred remains of a forest.</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4F080AF2-F185-4771-A2A4-6A617EF454CB}" type="slidenum">
              <a:rPr lang="en-US" altLang="en-US">
                <a:latin typeface="Calibri" pitchFamily="34" charset="0"/>
              </a:rPr>
              <a:pPr eaLnBrk="1" hangingPunct="1"/>
              <a:t>2</a:t>
            </a:fld>
            <a:endParaRPr lang="en-US" altLang="en-US">
              <a:latin typeface="Calibri" pitchFamily="34" charset="0"/>
            </a:endParaRPr>
          </a:p>
        </p:txBody>
      </p:sp>
    </p:spTree>
    <p:extLst>
      <p:ext uri="{BB962C8B-B14F-4D97-AF65-F5344CB8AC3E}">
        <p14:creationId xmlns:p14="http://schemas.microsoft.com/office/powerpoint/2010/main" val="1009676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27.4 </a:t>
            </a:r>
            <a:r>
              <a:rPr lang="en-US" altLang="en-US" b="1" dirty="0" smtClean="0"/>
              <a:t>Territorial Changes in the Middle East After World War I. </a:t>
            </a:r>
            <a:r>
              <a:rPr lang="en-US" altLang="en-US" dirty="0" smtClean="0"/>
              <a:t>The defeat</a:t>
            </a:r>
            <a:r>
              <a:rPr lang="en-US" altLang="en-US" baseline="0" dirty="0" smtClean="0"/>
              <a:t> </a:t>
            </a:r>
            <a:r>
              <a:rPr lang="en-US" altLang="en-US" dirty="0" smtClean="0"/>
              <a:t>and dismemberment of the Ottoman</a:t>
            </a:r>
            <a:r>
              <a:rPr lang="en-US" altLang="en-US" baseline="0" dirty="0" smtClean="0"/>
              <a:t> </a:t>
            </a:r>
            <a:r>
              <a:rPr lang="en-US" altLang="en-US" dirty="0" smtClean="0"/>
              <a:t>Empire at the end of World War I resulted in an</a:t>
            </a:r>
            <a:r>
              <a:rPr lang="en-US" altLang="en-US" baseline="0" dirty="0" smtClean="0"/>
              <a:t> </a:t>
            </a:r>
            <a:r>
              <a:rPr lang="en-US" altLang="en-US" dirty="0" smtClean="0"/>
              <a:t>entirely new political map of the region. The Turkish Republic inherited Anatolia</a:t>
            </a:r>
            <a:r>
              <a:rPr lang="en-US" altLang="en-US" baseline="0" dirty="0" smtClean="0"/>
              <a:t> </a:t>
            </a:r>
            <a:r>
              <a:rPr lang="en-US" altLang="en-US" dirty="0" smtClean="0"/>
              <a:t>and a</a:t>
            </a:r>
            <a:r>
              <a:rPr lang="en-US" altLang="en-US" baseline="0" dirty="0" smtClean="0"/>
              <a:t> </a:t>
            </a:r>
            <a:r>
              <a:rPr lang="en-US" altLang="en-US" dirty="0" smtClean="0"/>
              <a:t>small piece of the Europe, while the Ottoman Empire’s Arab provinces were divided</a:t>
            </a:r>
            <a:r>
              <a:rPr lang="en-US" altLang="en-US" baseline="0" dirty="0" smtClean="0"/>
              <a:t> </a:t>
            </a:r>
            <a:r>
              <a:rPr lang="en-US" altLang="en-US" dirty="0" smtClean="0"/>
              <a:t>between France and Great</a:t>
            </a:r>
            <a:r>
              <a:rPr lang="en-US" altLang="en-US" baseline="0" dirty="0" smtClean="0"/>
              <a:t> </a:t>
            </a:r>
            <a:r>
              <a:rPr lang="en-US" altLang="en-US" dirty="0" smtClean="0"/>
              <a:t>Britain. Only Iran and Egypt did not change.</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04E34E6-B1BC-4C08-8BDE-67842A9C52EC}" type="slidenum">
              <a:rPr lang="en-US" altLang="en-US">
                <a:latin typeface="Calibri" pitchFamily="34" charset="0"/>
              </a:rPr>
              <a:pPr eaLnBrk="1" hangingPunct="1"/>
              <a:t>17</a:t>
            </a:fld>
            <a:endParaRPr lang="en-US" altLang="en-US">
              <a:latin typeface="Calibri" pitchFamily="34" charset="0"/>
            </a:endParaRPr>
          </a:p>
        </p:txBody>
      </p:sp>
    </p:spTree>
    <p:extLst>
      <p:ext uri="{BB962C8B-B14F-4D97-AF65-F5344CB8AC3E}">
        <p14:creationId xmlns:p14="http://schemas.microsoft.com/office/powerpoint/2010/main" val="2064147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The Jewish Settlement of Palestine. </a:t>
            </a:r>
            <a:r>
              <a:rPr lang="en-US" altLang="en-US" dirty="0" smtClean="0"/>
              <a:t>Thousands of Jews fleeing persecution and</a:t>
            </a:r>
            <a:r>
              <a:rPr lang="en-US" altLang="en-US" baseline="0" dirty="0" smtClean="0"/>
              <a:t> </a:t>
            </a:r>
            <a:r>
              <a:rPr lang="en-US" altLang="en-US" dirty="0" smtClean="0"/>
              <a:t>discrimination</a:t>
            </a:r>
            <a:r>
              <a:rPr lang="en-US" altLang="en-US" baseline="0" dirty="0" smtClean="0"/>
              <a:t> </a:t>
            </a:r>
            <a:r>
              <a:rPr lang="en-US" altLang="en-US" dirty="0" smtClean="0"/>
              <a:t>in Europe settled on the land and founded </a:t>
            </a:r>
            <a:r>
              <a:rPr lang="en-US" altLang="en-US" i="1" dirty="0" smtClean="0"/>
              <a:t>kibbutzim</a:t>
            </a:r>
            <a:r>
              <a:rPr lang="en-US" altLang="en-US" dirty="0" smtClean="0"/>
              <a:t>, or collective</a:t>
            </a:r>
            <a:r>
              <a:rPr lang="en-US" altLang="en-US" baseline="0" dirty="0" smtClean="0"/>
              <a:t> </a:t>
            </a:r>
            <a:r>
              <a:rPr lang="en-US" altLang="en-US" dirty="0" smtClean="0"/>
              <a:t>farms. In this picture taken in</a:t>
            </a:r>
            <a:r>
              <a:rPr lang="en-US" altLang="en-US" baseline="0" dirty="0" smtClean="0"/>
              <a:t> </a:t>
            </a:r>
            <a:r>
              <a:rPr lang="en-US" altLang="en-US" dirty="0" smtClean="0"/>
              <a:t>1912, an eighty-four-year-old immigrant from Russia learns to plow the land.</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8A1EC379-820D-4331-AE75-1ECBC4C77C31}" type="slidenum">
              <a:rPr lang="en-US" altLang="en-US">
                <a:latin typeface="Calibri" pitchFamily="34" charset="0"/>
              </a:rPr>
              <a:pPr eaLnBrk="1" hangingPunct="1"/>
              <a:t>18</a:t>
            </a:fld>
            <a:endParaRPr lang="en-US" altLang="en-US">
              <a:latin typeface="Calibri" pitchFamily="34" charset="0"/>
            </a:endParaRPr>
          </a:p>
        </p:txBody>
      </p:sp>
    </p:spTree>
    <p:extLst>
      <p:ext uri="{BB962C8B-B14F-4D97-AF65-F5344CB8AC3E}">
        <p14:creationId xmlns:p14="http://schemas.microsoft.com/office/powerpoint/2010/main" val="41046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British Warship Maneuvering. </a:t>
            </a:r>
            <a:r>
              <a:rPr lang="en-US" altLang="en-US" dirty="0" smtClean="0"/>
              <a:t>This</a:t>
            </a:r>
            <a:r>
              <a:rPr lang="en-US" altLang="en-US" baseline="0" dirty="0" smtClean="0"/>
              <a:t> </a:t>
            </a:r>
            <a:r>
              <a:rPr lang="en-US" altLang="en-US" dirty="0" smtClean="0"/>
              <a:t>camouflage-painted, smoke-spouting</a:t>
            </a:r>
            <a:r>
              <a:rPr lang="en-US" altLang="en-US" baseline="0" dirty="0" smtClean="0"/>
              <a:t> </a:t>
            </a:r>
            <a:r>
              <a:rPr lang="en-US" altLang="en-US" dirty="0" smtClean="0"/>
              <a:t>vessel symbolizes the supremacy of</a:t>
            </a:r>
            <a:r>
              <a:rPr lang="en-US" altLang="en-US" baseline="0" dirty="0" smtClean="0"/>
              <a:t> </a:t>
            </a:r>
            <a:r>
              <a:rPr lang="en-US" altLang="en-US" dirty="0" smtClean="0"/>
              <a:t>Britain’s navy in the World War I era.</a:t>
            </a:r>
            <a:r>
              <a:rPr lang="en-US" altLang="en-US" baseline="0" dirty="0" smtClean="0"/>
              <a:t> </a:t>
            </a:r>
            <a:r>
              <a:rPr lang="en-US" altLang="en-US" dirty="0" smtClean="0"/>
              <a:t>The British shift from coal to oil as a</a:t>
            </a:r>
            <a:r>
              <a:rPr lang="en-US" altLang="en-US" baseline="0" dirty="0" smtClean="0"/>
              <a:t> </a:t>
            </a:r>
            <a:r>
              <a:rPr lang="en-US" altLang="en-US" dirty="0" smtClean="0"/>
              <a:t>naval fuel triggered a change in petroleum</a:t>
            </a:r>
            <a:r>
              <a:rPr lang="en-US" altLang="en-US" baseline="0" dirty="0" smtClean="0"/>
              <a:t> </a:t>
            </a:r>
            <a:r>
              <a:rPr lang="en-US" altLang="en-US" dirty="0" smtClean="0"/>
              <a:t>supply-and-demand patterns that</a:t>
            </a:r>
            <a:r>
              <a:rPr lang="en-US" altLang="en-US" baseline="0" dirty="0" smtClean="0"/>
              <a:t> </a:t>
            </a:r>
            <a:r>
              <a:rPr lang="en-US" altLang="en-US" dirty="0" smtClean="0"/>
              <a:t>would strongly affect world politics in</a:t>
            </a:r>
            <a:r>
              <a:rPr lang="en-US" altLang="en-US" baseline="0" dirty="0" smtClean="0"/>
              <a:t> </a:t>
            </a:r>
            <a:r>
              <a:rPr lang="en-US" altLang="en-US" dirty="0" smtClean="0"/>
              <a:t>the following decades.</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EE211418-E351-4A77-BEFC-C308D4A07739}" type="slidenum">
              <a:rPr lang="en-US" altLang="en-US">
                <a:latin typeface="Calibri" pitchFamily="34" charset="0"/>
              </a:rPr>
              <a:pPr eaLnBrk="1" hangingPunct="1"/>
              <a:t>19</a:t>
            </a:fld>
            <a:endParaRPr lang="en-US" altLang="en-US">
              <a:latin typeface="Calibri" pitchFamily="34" charset="0"/>
            </a:endParaRPr>
          </a:p>
        </p:txBody>
      </p:sp>
    </p:spTree>
    <p:extLst>
      <p:ext uri="{BB962C8B-B14F-4D97-AF65-F5344CB8AC3E}">
        <p14:creationId xmlns:p14="http://schemas.microsoft.com/office/powerpoint/2010/main" val="1325272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table shows historical events from the early twentieth century for Europe and North America, Middle East, and East Asia.</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E916547-AE98-47A4-9048-04D4D09C4A1C}" type="slidenum">
              <a:rPr lang="en-US" altLang="en-US">
                <a:latin typeface="Calibri" pitchFamily="34" charset="0"/>
              </a:rPr>
              <a:pPr eaLnBrk="1" hangingPunct="1"/>
              <a:t>4</a:t>
            </a:fld>
            <a:endParaRPr lang="en-US" altLang="en-US">
              <a:latin typeface="Calibri" pitchFamily="34" charset="0"/>
            </a:endParaRPr>
          </a:p>
        </p:txBody>
      </p:sp>
    </p:spTree>
    <p:extLst>
      <p:ext uri="{BB962C8B-B14F-4D97-AF65-F5344CB8AC3E}">
        <p14:creationId xmlns:p14="http://schemas.microsoft.com/office/powerpoint/2010/main" val="2226161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27.1 </a:t>
            </a:r>
            <a:r>
              <a:rPr lang="en-US" altLang="en-US" b="1" dirty="0" smtClean="0"/>
              <a:t>Europe in 1913. </a:t>
            </a:r>
            <a:r>
              <a:rPr lang="en-US" altLang="en-US" dirty="0" smtClean="0"/>
              <a:t>On the eve of World War I, Europe was divided between two great alliance systems—the</a:t>
            </a:r>
            <a:r>
              <a:rPr lang="en-US" altLang="en-US" baseline="0" dirty="0" smtClean="0"/>
              <a:t> </a:t>
            </a:r>
            <a:r>
              <a:rPr lang="en-US" altLang="en-US" dirty="0" smtClean="0"/>
              <a:t>Triple Alliance (Germany, Austria-Hungary, and Italy) and the Entente (France, Great Britain, and Russia)—and their</a:t>
            </a:r>
            <a:r>
              <a:rPr lang="en-US" altLang="en-US" baseline="0" dirty="0" smtClean="0"/>
              <a:t> </a:t>
            </a:r>
            <a:r>
              <a:rPr lang="en-US" altLang="en-US" dirty="0" smtClean="0"/>
              <a:t>respective colonial empires. These alliances were not stable. When war broke out, the Triple Alliance lost Italy but gained</a:t>
            </a:r>
            <a:r>
              <a:rPr lang="en-US" altLang="en-US" baseline="0" dirty="0" smtClean="0"/>
              <a:t> </a:t>
            </a:r>
            <a:r>
              <a:rPr lang="en-US" altLang="en-US" dirty="0" smtClean="0"/>
              <a:t>the Ottoman Empire. © Cengage Learning</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B779037A-F6A3-4B42-B2DE-458003C396A7}" type="slidenum">
              <a:rPr lang="en-US" altLang="en-US">
                <a:latin typeface="Calibri" pitchFamily="34" charset="0"/>
              </a:rPr>
              <a:pPr eaLnBrk="1" hangingPunct="1"/>
              <a:t>5</a:t>
            </a:fld>
            <a:endParaRPr lang="en-US" altLang="en-US">
              <a:latin typeface="Calibri" pitchFamily="34" charset="0"/>
            </a:endParaRPr>
          </a:p>
        </p:txBody>
      </p:sp>
    </p:spTree>
    <p:extLst>
      <p:ext uri="{BB962C8B-B14F-4D97-AF65-F5344CB8AC3E}">
        <p14:creationId xmlns:p14="http://schemas.microsoft.com/office/powerpoint/2010/main" val="1973402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Women in World War I. </a:t>
            </a:r>
            <a:r>
              <a:rPr lang="en-US" altLang="en-US" dirty="0" smtClean="0"/>
              <a:t>Women played a more important role in World War I than in previous wars.</a:t>
            </a:r>
            <a:r>
              <a:rPr lang="en-US" altLang="en-US" baseline="0" dirty="0" smtClean="0"/>
              <a:t> </a:t>
            </a:r>
            <a:r>
              <a:rPr lang="en-US" altLang="en-US" dirty="0" smtClean="0"/>
              <a:t>As the armies drafted millions of men, employers</a:t>
            </a:r>
            <a:r>
              <a:rPr lang="en-US" altLang="en-US" baseline="0" dirty="0" smtClean="0"/>
              <a:t> </a:t>
            </a:r>
            <a:r>
              <a:rPr lang="en-US" altLang="en-US" dirty="0" smtClean="0"/>
              <a:t>hired women for essential war work. This poster</a:t>
            </a:r>
            <a:r>
              <a:rPr lang="en-US" altLang="en-US" baseline="0" dirty="0" smtClean="0"/>
              <a:t> </a:t>
            </a:r>
            <a:r>
              <a:rPr lang="en-US" altLang="en-US" dirty="0" smtClean="0"/>
              <a:t>extolls the importance of women workers in supplying</a:t>
            </a:r>
            <a:r>
              <a:rPr lang="en-US" altLang="en-US" baseline="0" dirty="0" smtClean="0"/>
              <a:t> </a:t>
            </a:r>
            <a:r>
              <a:rPr lang="en-US" altLang="en-US" dirty="0" smtClean="0"/>
              <a:t>munitions.</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1EE4C52-283A-4BB3-938A-588E1CC10CE5}" type="slidenum">
              <a:rPr lang="en-US" altLang="en-US">
                <a:latin typeface="Calibri" pitchFamily="34" charset="0"/>
              </a:rPr>
              <a:pPr eaLnBrk="1" hangingPunct="1"/>
              <a:t>7</a:t>
            </a:fld>
            <a:endParaRPr lang="en-US" altLang="en-US">
              <a:latin typeface="Calibri" pitchFamily="34" charset="0"/>
            </a:endParaRPr>
          </a:p>
        </p:txBody>
      </p:sp>
    </p:spTree>
    <p:extLst>
      <p:ext uri="{BB962C8B-B14F-4D97-AF65-F5344CB8AC3E}">
        <p14:creationId xmlns:p14="http://schemas.microsoft.com/office/powerpoint/2010/main" val="1290194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27.2 </a:t>
            </a:r>
            <a:r>
              <a:rPr lang="en-US" altLang="en-US" b="1" dirty="0" smtClean="0"/>
              <a:t>The First World War in Europe. </a:t>
            </a:r>
            <a:r>
              <a:rPr lang="en-US" altLang="en-US" dirty="0" smtClean="0"/>
              <a:t>After an initial surge through Belgium into northern France, the German</a:t>
            </a:r>
            <a:r>
              <a:rPr lang="en-US" altLang="en-US" baseline="0" dirty="0" smtClean="0"/>
              <a:t> </a:t>
            </a:r>
            <a:r>
              <a:rPr lang="en-US" altLang="en-US" dirty="0" smtClean="0"/>
              <a:t>offensive bogged down for four years along the</a:t>
            </a:r>
            <a:r>
              <a:rPr lang="en-US" altLang="en-US" baseline="0" dirty="0" smtClean="0"/>
              <a:t> </a:t>
            </a:r>
            <a:r>
              <a:rPr lang="en-US" altLang="en-US" dirty="0" smtClean="0"/>
              <a:t>Western Front. To the East, the German armies conquered a large part of</a:t>
            </a:r>
            <a:r>
              <a:rPr lang="en-US" altLang="en-US" baseline="0" dirty="0" smtClean="0"/>
              <a:t> </a:t>
            </a:r>
            <a:r>
              <a:rPr lang="en-US" altLang="en-US" dirty="0" smtClean="0"/>
              <a:t>Russia</a:t>
            </a:r>
            <a:r>
              <a:rPr lang="en-US" altLang="en-US" baseline="0" dirty="0" smtClean="0"/>
              <a:t> </a:t>
            </a:r>
            <a:r>
              <a:rPr lang="en-US" altLang="en-US" dirty="0" smtClean="0"/>
              <a:t>during 1917 and early 1918. Despite spectacular victories in the east, Germany lost</a:t>
            </a:r>
            <a:r>
              <a:rPr lang="en-US" altLang="en-US" baseline="0" dirty="0" smtClean="0"/>
              <a:t> </a:t>
            </a:r>
            <a:r>
              <a:rPr lang="en-US" altLang="en-US" dirty="0" smtClean="0"/>
              <a:t>the war because its armies collapsed</a:t>
            </a:r>
            <a:r>
              <a:rPr lang="en-US" altLang="en-US" baseline="0" dirty="0" smtClean="0"/>
              <a:t> </a:t>
            </a:r>
            <a:r>
              <a:rPr lang="en-US" altLang="en-US" dirty="0" smtClean="0"/>
              <a:t>along the strategically important Western Front. © Cengage Learning</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F446D-7452-48F0-AA44-59FA60457A15}" type="slidenum">
              <a:rPr lang="en-US" altLang="en-US">
                <a:latin typeface="Calibri" pitchFamily="34" charset="0"/>
              </a:rPr>
              <a:pPr eaLnBrk="1" hangingPunct="1"/>
              <a:t>8</a:t>
            </a:fld>
            <a:endParaRPr lang="en-US" altLang="en-US">
              <a:latin typeface="Calibri" pitchFamily="34" charset="0"/>
            </a:endParaRPr>
          </a:p>
        </p:txBody>
      </p:sp>
    </p:spTree>
    <p:extLst>
      <p:ext uri="{BB962C8B-B14F-4D97-AF65-F5344CB8AC3E}">
        <p14:creationId xmlns:p14="http://schemas.microsoft.com/office/powerpoint/2010/main" val="2597515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27.3 </a:t>
            </a:r>
            <a:r>
              <a:rPr lang="en-US" altLang="en-US" b="1" dirty="0" smtClean="0"/>
              <a:t>Territorial Changes in Europe After World War I. </a:t>
            </a:r>
            <a:r>
              <a:rPr lang="en-US" altLang="en-US" dirty="0" smtClean="0"/>
              <a:t>Although the</a:t>
            </a:r>
            <a:r>
              <a:rPr lang="en-US" altLang="en-US" baseline="0" dirty="0" smtClean="0"/>
              <a:t> </a:t>
            </a:r>
            <a:r>
              <a:rPr lang="en-US" altLang="en-US" dirty="0" smtClean="0"/>
              <a:t>heaviest fighting took place in western Europe,</a:t>
            </a:r>
            <a:r>
              <a:rPr lang="en-US" altLang="en-US" baseline="0" dirty="0" smtClean="0"/>
              <a:t> </a:t>
            </a:r>
            <a:r>
              <a:rPr lang="en-US" altLang="en-US" dirty="0" smtClean="0"/>
              <a:t>the territorial changes there were</a:t>
            </a:r>
            <a:r>
              <a:rPr lang="en-US" altLang="en-US" baseline="0" dirty="0" smtClean="0"/>
              <a:t> </a:t>
            </a:r>
            <a:r>
              <a:rPr lang="en-US" altLang="en-US" dirty="0" smtClean="0"/>
              <a:t>relatively minor. In eastern Europe, in contrast, the changes were enormous. The</a:t>
            </a:r>
            <a:r>
              <a:rPr lang="en-US" altLang="en-US" baseline="0" dirty="0" smtClean="0"/>
              <a:t> </a:t>
            </a:r>
            <a:r>
              <a:rPr lang="en-US" altLang="en-US" dirty="0" smtClean="0"/>
              <a:t>disintegration</a:t>
            </a:r>
            <a:r>
              <a:rPr lang="en-US" altLang="en-US" baseline="0" dirty="0" smtClean="0"/>
              <a:t> </a:t>
            </a:r>
            <a:r>
              <a:rPr lang="en-US" altLang="en-US" dirty="0" smtClean="0"/>
              <a:t>of the Austro-Hungarian Empire and the defeat of Russia allowed a belt</a:t>
            </a:r>
            <a:r>
              <a:rPr lang="en-US" altLang="en-US" baseline="0" dirty="0" smtClean="0"/>
              <a:t> </a:t>
            </a:r>
            <a:r>
              <a:rPr lang="en-US" altLang="en-US" dirty="0" smtClean="0"/>
              <a:t>of new countries to arise, stretching from Finland</a:t>
            </a:r>
            <a:r>
              <a:rPr lang="en-US" altLang="en-US" baseline="0" dirty="0" smtClean="0"/>
              <a:t> </a:t>
            </a:r>
            <a:r>
              <a:rPr lang="en-US" altLang="en-US" dirty="0" smtClean="0"/>
              <a:t>in the north to Yugoslavia in the south. © Cengage Learning</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4A89EA8-1F43-402E-B759-9D5D78256ED9}" type="slidenum">
              <a:rPr lang="en-US" altLang="en-US">
                <a:latin typeface="Calibri" pitchFamily="34" charset="0"/>
              </a:rPr>
              <a:pPr eaLnBrk="1" hangingPunct="1"/>
              <a:t>10</a:t>
            </a:fld>
            <a:endParaRPr lang="en-US" altLang="en-US">
              <a:latin typeface="Calibri" pitchFamily="34" charset="0"/>
            </a:endParaRPr>
          </a:p>
        </p:txBody>
      </p:sp>
    </p:spTree>
    <p:extLst>
      <p:ext uri="{BB962C8B-B14F-4D97-AF65-F5344CB8AC3E}">
        <p14:creationId xmlns:p14="http://schemas.microsoft.com/office/powerpoint/2010/main" val="1657330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Lenin the Orator. </a:t>
            </a:r>
            <a:r>
              <a:rPr lang="en-US" altLang="en-US" dirty="0" smtClean="0"/>
              <a:t>The</a:t>
            </a:r>
            <a:r>
              <a:rPr lang="en-US" altLang="en-US" baseline="0" dirty="0" smtClean="0"/>
              <a:t> </a:t>
            </a:r>
            <a:r>
              <a:rPr lang="en-US" altLang="en-US" dirty="0" smtClean="0"/>
              <a:t>leader of the Bolshevik</a:t>
            </a:r>
            <a:r>
              <a:rPr lang="en-US" altLang="en-US" baseline="0" dirty="0" smtClean="0"/>
              <a:t> </a:t>
            </a:r>
            <a:r>
              <a:rPr lang="en-US" altLang="en-US" dirty="0" smtClean="0"/>
              <a:t>revolutionaries was a</a:t>
            </a:r>
            <a:r>
              <a:rPr lang="en-US" altLang="en-US" baseline="0" dirty="0" smtClean="0"/>
              <a:t> </a:t>
            </a:r>
            <a:r>
              <a:rPr lang="en-US" altLang="en-US" dirty="0" smtClean="0"/>
              <a:t>spellbinding orator. Here</a:t>
            </a:r>
            <a:r>
              <a:rPr lang="en-US" altLang="en-US" baseline="0" dirty="0" smtClean="0"/>
              <a:t> </a:t>
            </a:r>
            <a:r>
              <a:rPr lang="en-US" altLang="en-US" dirty="0" smtClean="0"/>
              <a:t>Lenin is addressing Red</a:t>
            </a:r>
            <a:r>
              <a:rPr lang="en-US" altLang="en-US" baseline="0" dirty="0" smtClean="0"/>
              <a:t> </a:t>
            </a:r>
            <a:r>
              <a:rPr lang="en-US" altLang="en-US" dirty="0" smtClean="0"/>
              <a:t>Army soldiers in </a:t>
            </a:r>
            <a:r>
              <a:rPr lang="en-US" altLang="en-US" dirty="0" err="1" smtClean="0"/>
              <a:t>Sverdlov</a:t>
            </a:r>
            <a:r>
              <a:rPr lang="en-US" altLang="en-US" baseline="0" dirty="0" smtClean="0"/>
              <a:t> </a:t>
            </a:r>
            <a:r>
              <a:rPr lang="en-US" altLang="en-US" dirty="0" smtClean="0"/>
              <a:t>Square, Moscow, in 1920.</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D912DC6-A10B-4E25-9B3E-B22E374AB1DB}" type="slidenum">
              <a:rPr lang="en-US" altLang="en-US">
                <a:latin typeface="Calibri" pitchFamily="34" charset="0"/>
              </a:rPr>
              <a:pPr eaLnBrk="1" hangingPunct="1"/>
              <a:t>12</a:t>
            </a:fld>
            <a:endParaRPr lang="en-US" altLang="en-US">
              <a:latin typeface="Calibri" pitchFamily="34" charset="0"/>
            </a:endParaRPr>
          </a:p>
        </p:txBody>
      </p:sp>
    </p:spTree>
    <p:extLst>
      <p:ext uri="{BB962C8B-B14F-4D97-AF65-F5344CB8AC3E}">
        <p14:creationId xmlns:p14="http://schemas.microsoft.com/office/powerpoint/2010/main" val="2197152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The Bund in Shanghai.</a:t>
            </a:r>
            <a:r>
              <a:rPr lang="en-US" altLang="en-US" b="1" baseline="0" dirty="0" smtClean="0"/>
              <a:t> </a:t>
            </a:r>
            <a:r>
              <a:rPr lang="en-US" altLang="en-US" dirty="0" smtClean="0"/>
              <a:t>On the Bund, the most</a:t>
            </a:r>
            <a:r>
              <a:rPr lang="en-US" altLang="en-US" baseline="0" dirty="0" smtClean="0"/>
              <a:t> </a:t>
            </a:r>
            <a:r>
              <a:rPr lang="en-US" altLang="en-US" dirty="0" smtClean="0"/>
              <a:t>important street in Shanghai,</a:t>
            </a:r>
            <a:r>
              <a:rPr lang="en-US" altLang="en-US" baseline="0" dirty="0" smtClean="0"/>
              <a:t> </a:t>
            </a:r>
            <a:r>
              <a:rPr lang="en-US" altLang="en-US" dirty="0" smtClean="0"/>
              <a:t>banks, corporate headquarters,</a:t>
            </a:r>
            <a:r>
              <a:rPr lang="en-US" altLang="en-US" baseline="0" dirty="0" smtClean="0"/>
              <a:t> </a:t>
            </a:r>
            <a:r>
              <a:rPr lang="en-US" altLang="en-US" dirty="0" smtClean="0"/>
              <a:t>and luxury hotels</a:t>
            </a:r>
            <a:r>
              <a:rPr lang="en-US" altLang="en-US" baseline="0" dirty="0" smtClean="0"/>
              <a:t> </a:t>
            </a:r>
            <a:r>
              <a:rPr lang="en-US" altLang="en-US" dirty="0" smtClean="0"/>
              <a:t>faced the waterfront where</a:t>
            </a:r>
            <a:r>
              <a:rPr lang="en-US" altLang="en-US" baseline="0" dirty="0" smtClean="0"/>
              <a:t> </a:t>
            </a:r>
            <a:r>
              <a:rPr lang="en-US" altLang="en-US" dirty="0" smtClean="0"/>
              <a:t>ships from</a:t>
            </a:r>
            <a:r>
              <a:rPr lang="en-US" altLang="en-US" baseline="0" dirty="0" smtClean="0"/>
              <a:t> </a:t>
            </a:r>
            <a:r>
              <a:rPr lang="en-US" altLang="en-US" dirty="0" smtClean="0"/>
              <a:t>around the</a:t>
            </a:r>
            <a:r>
              <a:rPr lang="en-US" altLang="en-US" baseline="0" dirty="0" smtClean="0"/>
              <a:t> </a:t>
            </a:r>
            <a:r>
              <a:rPr lang="en-US" altLang="en-US" dirty="0" smtClean="0"/>
              <a:t>world docked. Although</a:t>
            </a:r>
            <a:r>
              <a:rPr lang="en-US" altLang="en-US" baseline="0" dirty="0" smtClean="0"/>
              <a:t> </a:t>
            </a:r>
            <a:r>
              <a:rPr lang="en-US" altLang="en-US" dirty="0" smtClean="0"/>
              <a:t>Shanghai was China’s</a:t>
            </a:r>
            <a:r>
              <a:rPr lang="en-US" altLang="en-US" baseline="0" dirty="0" smtClean="0"/>
              <a:t> </a:t>
            </a:r>
            <a:r>
              <a:rPr lang="en-US" altLang="en-US" dirty="0" smtClean="0"/>
              <a:t>industrial and commercial</a:t>
            </a:r>
            <a:r>
              <a:rPr lang="en-US" altLang="en-US" baseline="0" dirty="0" smtClean="0"/>
              <a:t> </a:t>
            </a:r>
            <a:r>
              <a:rPr lang="en-US" altLang="en-US" dirty="0" smtClean="0"/>
              <a:t>center, many of its workers loaded and unloaded ships</a:t>
            </a:r>
            <a:r>
              <a:rPr lang="en-US" altLang="en-US" baseline="0" dirty="0" smtClean="0"/>
              <a:t> </a:t>
            </a:r>
            <a:r>
              <a:rPr lang="en-US" altLang="en-US" dirty="0" smtClean="0"/>
              <a:t>by hand or pulled wealthy</a:t>
            </a:r>
            <a:r>
              <a:rPr lang="en-US" altLang="en-US" baseline="0" dirty="0" smtClean="0"/>
              <a:t> </a:t>
            </a:r>
            <a:r>
              <a:rPr lang="en-US" altLang="en-US" dirty="0" smtClean="0"/>
              <a:t>customers in rickshaws.</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94A4894D-EC35-4634-A043-B3BD398D6E88}" type="slidenum">
              <a:rPr lang="en-US" altLang="en-US">
                <a:latin typeface="Calibri" pitchFamily="34" charset="0"/>
              </a:rPr>
              <a:pPr eaLnBrk="1" hangingPunct="1"/>
              <a:t>14</a:t>
            </a:fld>
            <a:endParaRPr lang="en-US" altLang="en-US">
              <a:latin typeface="Calibri" pitchFamily="34" charset="0"/>
            </a:endParaRPr>
          </a:p>
        </p:txBody>
      </p:sp>
    </p:spTree>
    <p:extLst>
      <p:ext uri="{BB962C8B-B14F-4D97-AF65-F5344CB8AC3E}">
        <p14:creationId xmlns:p14="http://schemas.microsoft.com/office/powerpoint/2010/main" val="3681413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Mustafa Kemal </a:t>
            </a:r>
            <a:r>
              <a:rPr lang="en-US" altLang="en-US" b="1" dirty="0" err="1" smtClean="0"/>
              <a:t>Atatürk</a:t>
            </a:r>
            <a:r>
              <a:rPr lang="en-US" altLang="en-US" b="1" dirty="0" smtClean="0"/>
              <a:t>. </a:t>
            </a:r>
            <a:r>
              <a:rPr lang="en-US" altLang="en-US" dirty="0" smtClean="0"/>
              <a:t>After World War I,</a:t>
            </a:r>
            <a:r>
              <a:rPr lang="en-US" altLang="en-US" baseline="0" dirty="0" smtClean="0"/>
              <a:t> </a:t>
            </a:r>
            <a:r>
              <a:rPr lang="en-US" altLang="en-US" dirty="0" smtClean="0"/>
              <a:t>Mustafa Kemal was determined to modernize</a:t>
            </a:r>
            <a:r>
              <a:rPr lang="en-US" altLang="en-US" baseline="0" dirty="0" smtClean="0"/>
              <a:t> </a:t>
            </a:r>
            <a:r>
              <a:rPr lang="en-US" altLang="en-US" dirty="0" smtClean="0"/>
              <a:t>Turkey on the Western model. Here he</a:t>
            </a:r>
            <a:r>
              <a:rPr lang="en-US" altLang="en-US" baseline="0" dirty="0" smtClean="0"/>
              <a:t> </a:t>
            </a:r>
            <a:r>
              <a:rPr lang="en-US" altLang="en-US" dirty="0" smtClean="0"/>
              <a:t>is shown wearing a European-style suit and</a:t>
            </a:r>
            <a:r>
              <a:rPr lang="en-US" altLang="en-US" baseline="0" dirty="0" smtClean="0"/>
              <a:t> </a:t>
            </a:r>
            <a:r>
              <a:rPr lang="en-US" altLang="en-US" dirty="0" smtClean="0"/>
              <a:t>teaching the Latin alphabet.</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C2B70EF-A931-4690-B49D-CE8F670540D4}" type="slidenum">
              <a:rPr lang="en-US" altLang="en-US">
                <a:latin typeface="Calibri" pitchFamily="34" charset="0"/>
              </a:rPr>
              <a:pPr eaLnBrk="1" hangingPunct="1"/>
              <a:t>16</a:t>
            </a:fld>
            <a:endParaRPr lang="en-US" altLang="en-US">
              <a:latin typeface="Calibri" pitchFamily="34" charset="0"/>
            </a:endParaRPr>
          </a:p>
        </p:txBody>
      </p:sp>
    </p:spTree>
    <p:extLst>
      <p:ext uri="{BB962C8B-B14F-4D97-AF65-F5344CB8AC3E}">
        <p14:creationId xmlns:p14="http://schemas.microsoft.com/office/powerpoint/2010/main" val="8520418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2155825"/>
            <a:ext cx="4267200" cy="2555875"/>
          </a:xfrm>
        </p:spPr>
        <p:txBody>
          <a:bodyPr/>
          <a:lstStyle/>
          <a:p>
            <a:pPr eaLnBrk="1" hangingPunct="1">
              <a:spcBef>
                <a:spcPct val="20000"/>
              </a:spcBef>
              <a:spcAft>
                <a:spcPts val="3000"/>
              </a:spcAft>
              <a:defRPr/>
            </a:pPr>
            <a:r>
              <a:rPr lang="en-US" altLang="en-US" dirty="0" smtClean="0">
                <a:solidFill>
                  <a:srgbClr val="292526"/>
                </a:solidFill>
                <a:latin typeface="Arial" pitchFamily="34" charset="0"/>
              </a:rPr>
              <a:t/>
            </a:r>
            <a:br>
              <a:rPr lang="en-US" altLang="en-US" dirty="0" smtClean="0">
                <a:solidFill>
                  <a:srgbClr val="292526"/>
                </a:solidFill>
                <a:latin typeface="Arial" pitchFamily="34" charset="0"/>
              </a:rPr>
            </a:br>
            <a:r>
              <a:rPr lang="en-US" altLang="en-US" sz="3200" dirty="0" smtClean="0">
                <a:latin typeface="Arial" pitchFamily="34" charset="0"/>
              </a:rPr>
              <a:t>Chapter 27</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Crisis of the Imperial Order, </a:t>
            </a:r>
            <a:r>
              <a:rPr lang="en-US" altLang="en-US" sz="3200" dirty="0" smtClean="0">
                <a:solidFill>
                  <a:srgbClr val="333399"/>
                </a:solidFill>
                <a:effectLst>
                  <a:outerShdw blurRad="38100" dist="38100" dir="2700000" algn="tl">
                    <a:srgbClr val="C0C0C0"/>
                  </a:outerShdw>
                </a:effectLst>
                <a:latin typeface="Arial" pitchFamily="34" charset="0"/>
              </a:rPr>
              <a:t/>
            </a:r>
            <a:br>
              <a:rPr lang="en-US" altLang="en-US" sz="3200" dirty="0" smtClean="0">
                <a:solidFill>
                  <a:srgbClr val="333399"/>
                </a:solidFill>
                <a:effectLst>
                  <a:outerShdw blurRad="38100" dist="38100" dir="2700000" algn="tl">
                    <a:srgbClr val="C0C0C0"/>
                  </a:outerShdw>
                </a:effectLst>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1900-1929</a:t>
            </a:r>
            <a:endParaRPr lang="en-US" altLang="en-US" sz="3200" dirty="0" smtClean="0">
              <a:solidFill>
                <a:srgbClr val="333399"/>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4113212111"/>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1997" y="0"/>
            <a:ext cx="7772400" cy="509724"/>
          </a:xfrm>
        </p:spPr>
        <p:txBody>
          <a:bodyPr/>
          <a:lstStyle/>
          <a:p>
            <a:r>
              <a:rPr lang="en-US" altLang="en-US" sz="2600" dirty="0" smtClean="0"/>
              <a:t>Territorial Changes in Europe After World War I</a:t>
            </a:r>
            <a:endParaRPr lang="en-US" sz="2600" dirty="0"/>
          </a:p>
        </p:txBody>
      </p:sp>
      <p:pic>
        <p:nvPicPr>
          <p:cNvPr id="12290" name="Picture 1" descr="A map of european territories is shown. Although the heaviest fighting took place in western Europe, the territorial changes there were relatively minor. In eastern Europe, in contrast, the changes were enormous. The disintegration of the Austro-Hungarian Empire and the defeat of Russia allowed a belt of new countries to arise, stretching from Finland in the north to Yugoslavia in the south."/>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549829"/>
            <a:ext cx="6705600" cy="6231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3200"/>
            <a:ext cx="1219200" cy="304800"/>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Map </a:t>
            </a:r>
            <a:r>
              <a:rPr lang="en-US" altLang="en-US" sz="1200" b="1" kern="1200" dirty="0" smtClean="0">
                <a:solidFill>
                  <a:srgbClr val="000000"/>
                </a:solidFill>
                <a:latin typeface="Arial" charset="0"/>
                <a:ea typeface="ＭＳ Ｐゴシック" pitchFamily="34" charset="-128"/>
              </a:rPr>
              <a:t>27.3 p763</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153372144"/>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charset="0"/>
              </a:rPr>
              <a:t>Peace and Dislocation in Europe, 1919–1929</a:t>
            </a:r>
          </a:p>
        </p:txBody>
      </p:sp>
      <p:sp>
        <p:nvSpPr>
          <p:cNvPr id="13315" name="Rectangle 3"/>
          <p:cNvSpPr>
            <a:spLocks noGrp="1" noChangeArrowheads="1"/>
          </p:cNvSpPr>
          <p:nvPr>
            <p:ph type="body" idx="1"/>
          </p:nvPr>
        </p:nvSpPr>
        <p:spPr>
          <a:xfrm>
            <a:off x="609600" y="1600200"/>
            <a:ext cx="7010400" cy="5114925"/>
          </a:xfrm>
          <a:noFill/>
        </p:spPr>
        <p:txBody>
          <a:bodyPr/>
          <a:lstStyle/>
          <a:p>
            <a:pPr eaLnBrk="1" hangingPunct="1">
              <a:buFontTx/>
              <a:buChar char="•"/>
            </a:pPr>
            <a:r>
              <a:rPr lang="en-US" altLang="en-US" dirty="0" smtClean="0">
                <a:latin typeface="Arial" charset="0"/>
              </a:rPr>
              <a:t>The Impact of the War</a:t>
            </a:r>
          </a:p>
          <a:p>
            <a:pPr marL="1085850" lvl="1" indent="-342900" eaLnBrk="1" hangingPunct="1">
              <a:buFontTx/>
              <a:buChar char="•"/>
            </a:pPr>
            <a:r>
              <a:rPr lang="en-US" altLang="en-US" dirty="0" smtClean="0">
                <a:latin typeface="Arial" charset="0"/>
              </a:rPr>
              <a:t>9-10 million combatants dead</a:t>
            </a:r>
          </a:p>
          <a:p>
            <a:pPr eaLnBrk="1" hangingPunct="1">
              <a:buFontTx/>
              <a:buChar char="•"/>
            </a:pPr>
            <a:r>
              <a:rPr lang="en-US" altLang="en-US" dirty="0" smtClean="0">
                <a:latin typeface="Arial" charset="0"/>
              </a:rPr>
              <a:t>The Peace Treaties</a:t>
            </a:r>
          </a:p>
          <a:p>
            <a:pPr marL="1085850" lvl="1" indent="-342900" eaLnBrk="1" hangingPunct="1">
              <a:buFontTx/>
              <a:buChar char="•"/>
            </a:pPr>
            <a:r>
              <a:rPr lang="en-US" altLang="en-US" dirty="0" smtClean="0">
                <a:latin typeface="Arial" charset="0"/>
              </a:rPr>
              <a:t>Germany and reparations</a:t>
            </a:r>
          </a:p>
          <a:p>
            <a:pPr marL="1085850" lvl="1" indent="-342900" eaLnBrk="1" hangingPunct="1">
              <a:buFontTx/>
              <a:buChar char="•"/>
            </a:pPr>
            <a:r>
              <a:rPr lang="en-US" altLang="en-US" dirty="0" smtClean="0">
                <a:latin typeface="Arial" charset="0"/>
              </a:rPr>
              <a:t>Creation of new states from old empires</a:t>
            </a:r>
          </a:p>
          <a:p>
            <a:pPr eaLnBrk="1" hangingPunct="1">
              <a:buFontTx/>
              <a:buChar char="•"/>
            </a:pPr>
            <a:r>
              <a:rPr lang="en-US" altLang="en-US" dirty="0" smtClean="0">
                <a:latin typeface="Arial" charset="0"/>
              </a:rPr>
              <a:t>Russian Civil War and the New </a:t>
            </a:r>
            <a:br>
              <a:rPr lang="en-US" altLang="en-US" dirty="0" smtClean="0">
                <a:latin typeface="Arial" charset="0"/>
              </a:rPr>
            </a:br>
            <a:r>
              <a:rPr lang="en-US" altLang="en-US" dirty="0" smtClean="0">
                <a:latin typeface="Arial" charset="0"/>
              </a:rPr>
              <a:t>Economic Policy</a:t>
            </a:r>
          </a:p>
          <a:p>
            <a:pPr eaLnBrk="1" hangingPunct="1">
              <a:buFontTx/>
              <a:buChar char="•"/>
            </a:pPr>
            <a:r>
              <a:rPr lang="en-US" altLang="en-US" dirty="0" smtClean="0">
                <a:latin typeface="Arial" charset="0"/>
              </a:rPr>
              <a:t>An Ephemeral Peace</a:t>
            </a:r>
          </a:p>
        </p:txBody>
      </p:sp>
    </p:spTree>
    <p:extLst>
      <p:ext uri="{BB962C8B-B14F-4D97-AF65-F5344CB8AC3E}">
        <p14:creationId xmlns:p14="http://schemas.microsoft.com/office/powerpoint/2010/main" val="223308358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381000"/>
          </a:xfrm>
        </p:spPr>
        <p:txBody>
          <a:bodyPr/>
          <a:lstStyle/>
          <a:p>
            <a:r>
              <a:rPr lang="en-US" altLang="en-US" sz="2600" dirty="0" smtClean="0"/>
              <a:t>Lenin the Orator</a:t>
            </a:r>
            <a:endParaRPr lang="en-US" sz="2600" dirty="0"/>
          </a:p>
        </p:txBody>
      </p:sp>
      <p:pic>
        <p:nvPicPr>
          <p:cNvPr id="14338" name="Picture 1" descr="A picture of Lenin on a podium in front of a large crowd of men. The leader of the Bolshevik revolutionaries was a spellbinding orator. Here Lenin is addressing Red Army soldiers in Sverdlov Square, Moscow, in 192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70449" y="1143000"/>
            <a:ext cx="8003102"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95360" y="6522720"/>
            <a:ext cx="533400" cy="304800"/>
          </a:xfrm>
        </p:spPr>
        <p:txBody>
          <a:bodyPr/>
          <a:lstStyle/>
          <a:p>
            <a:r>
              <a:rPr lang="en-US" altLang="en-US" sz="1200" b="1" kern="1200" dirty="0" smtClean="0">
                <a:solidFill>
                  <a:srgbClr val="000000"/>
                </a:solidFill>
                <a:latin typeface="Arial" charset="0"/>
                <a:ea typeface="ＭＳ Ｐゴシック" pitchFamily="34" charset="-128"/>
              </a:rPr>
              <a:t>p765</a:t>
            </a:r>
            <a:endParaRPr lang="en-US" dirty="0"/>
          </a:p>
        </p:txBody>
      </p:sp>
    </p:spTree>
    <p:extLst>
      <p:ext uri="{BB962C8B-B14F-4D97-AF65-F5344CB8AC3E}">
        <p14:creationId xmlns:p14="http://schemas.microsoft.com/office/powerpoint/2010/main" val="264424940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152400"/>
            <a:ext cx="7162800" cy="1447800"/>
          </a:xfrm>
          <a:noFill/>
        </p:spPr>
        <p:txBody>
          <a:bodyPr/>
          <a:lstStyle/>
          <a:p>
            <a:pPr eaLnBrk="1" hangingPunct="1"/>
            <a:r>
              <a:rPr lang="en-US" altLang="en-US" dirty="0" smtClean="0">
                <a:solidFill>
                  <a:schemeClr val="tx1"/>
                </a:solidFill>
                <a:latin typeface="Arial" charset="0"/>
              </a:rPr>
              <a:t>China and Japan: Contrasting Destinies</a:t>
            </a:r>
          </a:p>
        </p:txBody>
      </p:sp>
      <p:sp>
        <p:nvSpPr>
          <p:cNvPr id="15363" name="Rectangle 3"/>
          <p:cNvSpPr>
            <a:spLocks noGrp="1" noChangeArrowheads="1"/>
          </p:cNvSpPr>
          <p:nvPr>
            <p:ph type="body" idx="1"/>
          </p:nvPr>
        </p:nvSpPr>
        <p:spPr>
          <a:xfrm>
            <a:off x="685800" y="1752600"/>
            <a:ext cx="7772400" cy="5114925"/>
          </a:xfrm>
          <a:noFill/>
        </p:spPr>
        <p:txBody>
          <a:bodyPr/>
          <a:lstStyle/>
          <a:p>
            <a:pPr eaLnBrk="1" hangingPunct="1">
              <a:buFontTx/>
              <a:buChar char="•"/>
            </a:pPr>
            <a:r>
              <a:rPr lang="en-US" altLang="en-US" dirty="0" smtClean="0">
                <a:latin typeface="Arial" charset="0"/>
              </a:rPr>
              <a:t>Social and Economic Change</a:t>
            </a:r>
          </a:p>
          <a:p>
            <a:pPr marL="1085850" lvl="1" indent="-342900" eaLnBrk="1" hangingPunct="1">
              <a:buFontTx/>
              <a:buChar char="•"/>
            </a:pPr>
            <a:r>
              <a:rPr lang="en-US" altLang="en-US" dirty="0" smtClean="0">
                <a:latin typeface="Arial" charset="0"/>
              </a:rPr>
              <a:t>Population pressure and divided society in China</a:t>
            </a:r>
          </a:p>
          <a:p>
            <a:pPr eaLnBrk="1" hangingPunct="1">
              <a:buFontTx/>
              <a:buChar char="•"/>
            </a:pPr>
            <a:r>
              <a:rPr lang="en-US" altLang="en-US" dirty="0" smtClean="0">
                <a:latin typeface="Arial" charset="0"/>
              </a:rPr>
              <a:t>Revolution and War, 1900–1918</a:t>
            </a:r>
          </a:p>
          <a:p>
            <a:pPr marL="1085850" lvl="1" indent="-342900" eaLnBrk="1" hangingPunct="1">
              <a:buFontTx/>
              <a:buChar char="•"/>
            </a:pPr>
            <a:r>
              <a:rPr lang="en-US" altLang="en-US" dirty="0" smtClean="0">
                <a:latin typeface="Arial" charset="0"/>
              </a:rPr>
              <a:t>Aftermath of Boxer defeat</a:t>
            </a:r>
          </a:p>
          <a:p>
            <a:pPr marL="1085850" lvl="1" indent="-342900" eaLnBrk="1" hangingPunct="1">
              <a:buFontTx/>
              <a:buChar char="•"/>
            </a:pPr>
            <a:r>
              <a:rPr lang="en-US" altLang="en-US" dirty="0" smtClean="0">
                <a:latin typeface="Arial" charset="0"/>
              </a:rPr>
              <a:t>Sun </a:t>
            </a:r>
            <a:r>
              <a:rPr lang="en-US" altLang="en-US" dirty="0" err="1" smtClean="0">
                <a:latin typeface="Arial" charset="0"/>
              </a:rPr>
              <a:t>Yat</a:t>
            </a:r>
            <a:r>
              <a:rPr lang="en-US" altLang="en-US" dirty="0" smtClean="0">
                <a:latin typeface="Arial" charset="0"/>
              </a:rPr>
              <a:t>-Sen</a:t>
            </a:r>
          </a:p>
          <a:p>
            <a:pPr eaLnBrk="1" hangingPunct="1">
              <a:buFontTx/>
              <a:buChar char="•"/>
            </a:pPr>
            <a:r>
              <a:rPr lang="en-US" altLang="en-US" dirty="0" smtClean="0">
                <a:latin typeface="Arial" charset="0"/>
              </a:rPr>
              <a:t>Chinese Warlords and the </a:t>
            </a:r>
            <a:r>
              <a:rPr lang="en-US" altLang="en-US" dirty="0" err="1" smtClean="0">
                <a:latin typeface="Arial" charset="0"/>
              </a:rPr>
              <a:t>Guomindang</a:t>
            </a:r>
            <a:r>
              <a:rPr lang="en-US" altLang="en-US" dirty="0" smtClean="0">
                <a:latin typeface="Arial" charset="0"/>
              </a:rPr>
              <a:t>, 1919–1929</a:t>
            </a:r>
          </a:p>
          <a:p>
            <a:pPr marL="1085850" lvl="1" indent="-342900" eaLnBrk="1" hangingPunct="1">
              <a:buFontTx/>
              <a:buChar char="•"/>
            </a:pPr>
            <a:r>
              <a:rPr lang="en-US" altLang="en-US" dirty="0" smtClean="0">
                <a:latin typeface="Arial" charset="0"/>
              </a:rPr>
              <a:t>Chiang Kai-shek</a:t>
            </a:r>
          </a:p>
        </p:txBody>
      </p:sp>
    </p:spTree>
    <p:extLst>
      <p:ext uri="{BB962C8B-B14F-4D97-AF65-F5344CB8AC3E}">
        <p14:creationId xmlns:p14="http://schemas.microsoft.com/office/powerpoint/2010/main" val="2619098534"/>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152400"/>
            <a:ext cx="7772400" cy="540841"/>
          </a:xfrm>
        </p:spPr>
        <p:txBody>
          <a:bodyPr/>
          <a:lstStyle/>
          <a:p>
            <a:r>
              <a:rPr lang="en-US" altLang="en-US" sz="2600" dirty="0" smtClean="0"/>
              <a:t>The Bund in Shanghai</a:t>
            </a:r>
            <a:endParaRPr lang="en-US" sz="2600" dirty="0"/>
          </a:p>
        </p:txBody>
      </p:sp>
      <p:pic>
        <p:nvPicPr>
          <p:cNvPr id="16386" name="Picture 1" descr="A busy city street is shown. On the Bund, the most important street in Shanghai, banks, corporate headquarters, and luxury hotels faced the waterfront where ships from around the world docked. Although Shanghai was China’s industrial and commercial center, many of its workers loaded and unloaded ships by hand or pulled wealthy customers in rickshaw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266343" y="693241"/>
            <a:ext cx="6611315"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1" y="6581140"/>
            <a:ext cx="685799" cy="276860"/>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 </a:t>
            </a:r>
            <a:r>
              <a:rPr lang="en-US" altLang="en-US" sz="1200" b="1" kern="1200" dirty="0" smtClean="0">
                <a:solidFill>
                  <a:srgbClr val="000000"/>
                </a:solidFill>
                <a:latin typeface="Arial" charset="0"/>
                <a:ea typeface="ＭＳ Ｐゴシック" pitchFamily="34" charset="-128"/>
              </a:rPr>
              <a:t>p766</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4123706729"/>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charset="0"/>
              </a:rPr>
              <a:t>The New Middle East</a:t>
            </a:r>
          </a:p>
        </p:txBody>
      </p:sp>
      <p:sp>
        <p:nvSpPr>
          <p:cNvPr id="17411" name="Rectangle 3"/>
          <p:cNvSpPr>
            <a:spLocks noGrp="1" noChangeArrowheads="1"/>
          </p:cNvSpPr>
          <p:nvPr>
            <p:ph type="body" idx="1"/>
          </p:nvPr>
        </p:nvSpPr>
        <p:spPr>
          <a:xfrm>
            <a:off x="685800" y="1524000"/>
            <a:ext cx="7772400" cy="5213350"/>
          </a:xfrm>
          <a:noFill/>
        </p:spPr>
        <p:txBody>
          <a:bodyPr/>
          <a:lstStyle/>
          <a:p>
            <a:pPr eaLnBrk="1" hangingPunct="1">
              <a:buFontTx/>
              <a:buChar char="•"/>
            </a:pPr>
            <a:r>
              <a:rPr lang="en-US" altLang="en-US" dirty="0" smtClean="0">
                <a:latin typeface="Arial" charset="0"/>
              </a:rPr>
              <a:t>The Mandate System</a:t>
            </a:r>
          </a:p>
          <a:p>
            <a:pPr marL="1085850" lvl="1" indent="-342900" eaLnBrk="1" hangingPunct="1">
              <a:buFontTx/>
              <a:buChar char="•"/>
            </a:pPr>
            <a:r>
              <a:rPr lang="en-US" altLang="en-US" dirty="0" smtClean="0">
                <a:latin typeface="Arial" charset="0"/>
              </a:rPr>
              <a:t>European control and Arab land</a:t>
            </a:r>
          </a:p>
          <a:p>
            <a:pPr eaLnBrk="1" hangingPunct="1">
              <a:buFontTx/>
              <a:buChar char="•"/>
            </a:pPr>
            <a:r>
              <a:rPr lang="en-US" altLang="en-US" dirty="0" smtClean="0">
                <a:latin typeface="Arial" charset="0"/>
              </a:rPr>
              <a:t>The Rise of Modern Turkey</a:t>
            </a:r>
          </a:p>
          <a:p>
            <a:pPr marL="1085850" lvl="1" indent="-342900" eaLnBrk="1" hangingPunct="1">
              <a:buFontTx/>
              <a:buChar char="•"/>
            </a:pPr>
            <a:r>
              <a:rPr lang="en-US" altLang="en-US" dirty="0" smtClean="0">
                <a:latin typeface="Arial" charset="0"/>
              </a:rPr>
              <a:t>Mustafa Kemal and modernization</a:t>
            </a:r>
          </a:p>
          <a:p>
            <a:pPr eaLnBrk="1" hangingPunct="1">
              <a:buFontTx/>
              <a:buChar char="•"/>
            </a:pPr>
            <a:r>
              <a:rPr lang="en-US" altLang="en-US" dirty="0" smtClean="0">
                <a:latin typeface="Arial" charset="0"/>
              </a:rPr>
              <a:t>Arab Lands and the Question of Palestine</a:t>
            </a:r>
          </a:p>
          <a:p>
            <a:pPr marL="1085850" lvl="1" indent="-342900" eaLnBrk="1" hangingPunct="1">
              <a:buFontTx/>
              <a:buChar char="•"/>
            </a:pPr>
            <a:r>
              <a:rPr lang="en-US" altLang="en-US" dirty="0" smtClean="0">
                <a:latin typeface="Arial" charset="0"/>
              </a:rPr>
              <a:t>European occupation</a:t>
            </a:r>
          </a:p>
          <a:p>
            <a:pPr marL="1085850" lvl="1" indent="-342900" eaLnBrk="1" hangingPunct="1">
              <a:buFontTx/>
              <a:buChar char="•"/>
            </a:pPr>
            <a:r>
              <a:rPr lang="en-US" altLang="en-US" dirty="0" smtClean="0">
                <a:latin typeface="Arial" charset="0"/>
              </a:rPr>
              <a:t>Jewish immigration</a:t>
            </a:r>
          </a:p>
          <a:p>
            <a:pPr marL="1085850" lvl="1" indent="-342900" eaLnBrk="1" hangingPunct="1">
              <a:buFontTx/>
              <a:buChar char="•"/>
            </a:pPr>
            <a:r>
              <a:rPr lang="en-US" altLang="en-US" dirty="0" smtClean="0">
                <a:latin typeface="Arial" charset="0"/>
              </a:rPr>
              <a:t>Arab alienation</a:t>
            </a:r>
          </a:p>
        </p:txBody>
      </p:sp>
    </p:spTree>
    <p:extLst>
      <p:ext uri="{BB962C8B-B14F-4D97-AF65-F5344CB8AC3E}">
        <p14:creationId xmlns:p14="http://schemas.microsoft.com/office/powerpoint/2010/main" val="3761424867"/>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762000"/>
          </a:xfrm>
        </p:spPr>
        <p:txBody>
          <a:bodyPr/>
          <a:lstStyle/>
          <a:p>
            <a:r>
              <a:rPr lang="en-US" altLang="en-US" sz="2600" dirty="0" smtClean="0"/>
              <a:t>Mustafa Kemal </a:t>
            </a:r>
            <a:r>
              <a:rPr lang="en-US" altLang="en-US" sz="2600" dirty="0" err="1" smtClean="0"/>
              <a:t>Atatürk</a:t>
            </a:r>
            <a:endParaRPr lang="en-US" sz="2600" dirty="0"/>
          </a:p>
        </p:txBody>
      </p:sp>
      <p:pic>
        <p:nvPicPr>
          <p:cNvPr id="18434" name="Picture 1" descr="Mustafa Kemal Atatürk is shown. After World War I, Mustafa Kemal was determined to modernize Turkey on the Western model. Here he is shown wearing a European-style suit and teaching the Latin alphabet."/>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1846" y="848360"/>
            <a:ext cx="3880307"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37960"/>
            <a:ext cx="533400" cy="304800"/>
          </a:xfrm>
        </p:spPr>
        <p:txBody>
          <a:bodyPr/>
          <a:lstStyle/>
          <a:p>
            <a:r>
              <a:rPr lang="en-US" altLang="en-US" sz="1200" b="1" kern="1200" dirty="0" smtClean="0">
                <a:solidFill>
                  <a:srgbClr val="000000"/>
                </a:solidFill>
                <a:latin typeface="Arial" charset="0"/>
                <a:ea typeface="ＭＳ Ｐゴシック" pitchFamily="34" charset="-128"/>
              </a:rPr>
              <a:t>p769</a:t>
            </a:r>
            <a:endParaRPr lang="en-US" dirty="0"/>
          </a:p>
        </p:txBody>
      </p:sp>
    </p:spTree>
    <p:extLst>
      <p:ext uri="{BB962C8B-B14F-4D97-AF65-F5344CB8AC3E}">
        <p14:creationId xmlns:p14="http://schemas.microsoft.com/office/powerpoint/2010/main" val="3053480026"/>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6527"/>
            <a:ext cx="9143999" cy="583073"/>
          </a:xfrm>
        </p:spPr>
        <p:txBody>
          <a:bodyPr/>
          <a:lstStyle/>
          <a:p>
            <a:r>
              <a:rPr lang="en-US" altLang="en-US" sz="2600" dirty="0" smtClean="0"/>
              <a:t>Territorial Changes in the Middle East After World War I </a:t>
            </a:r>
            <a:endParaRPr lang="en-US" sz="2600" dirty="0"/>
          </a:p>
        </p:txBody>
      </p:sp>
      <p:pic>
        <p:nvPicPr>
          <p:cNvPr id="19458" name="Picture 1" descr="The defeat and dismemberment of the Ottoman Empire at the end of World War I resulted in an entirely new political map of the region. The Turkish Republic inherited Anatolia and a small piece of the Europe, while the Ottoman Empire’s Arab provinces were divided between France and Great Britain. Only Iran and Egypt did not chang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573505"/>
            <a:ext cx="5562600" cy="619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37960"/>
            <a:ext cx="1219200" cy="304800"/>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Map </a:t>
            </a:r>
            <a:r>
              <a:rPr lang="en-US" altLang="en-US" sz="1200" b="1" kern="1200" dirty="0" smtClean="0">
                <a:solidFill>
                  <a:srgbClr val="000000"/>
                </a:solidFill>
                <a:latin typeface="Arial" charset="0"/>
                <a:ea typeface="ＭＳ Ｐゴシック" pitchFamily="34" charset="-128"/>
              </a:rPr>
              <a:t>27.4 p772</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2274805572"/>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 y="9435"/>
            <a:ext cx="7772400" cy="710555"/>
          </a:xfrm>
        </p:spPr>
        <p:txBody>
          <a:bodyPr/>
          <a:lstStyle/>
          <a:p>
            <a:r>
              <a:rPr lang="en-US" altLang="en-US" sz="2600" dirty="0" smtClean="0"/>
              <a:t>The Jewish Settlement of Palestine</a:t>
            </a:r>
            <a:endParaRPr lang="en-US" sz="2600" dirty="0"/>
          </a:p>
        </p:txBody>
      </p:sp>
      <p:pic>
        <p:nvPicPr>
          <p:cNvPr id="20482" name="Picture 1" descr="Two men standing next to a plow and a horse in a field are shown. Thousands of Jews fleeing persecution and discrimination in Europe settled on the land and founded kibbutzim, or collective farms. In this picture taken in 1912, an eighty-four-year-old immigrant from Russia learns to plow the la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8811" y="625505"/>
            <a:ext cx="8305800" cy="598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74472"/>
            <a:ext cx="533400" cy="304800"/>
          </a:xfrm>
        </p:spPr>
        <p:txBody>
          <a:bodyPr/>
          <a:lstStyle/>
          <a:p>
            <a:r>
              <a:rPr lang="en-US" altLang="en-US" sz="1200" b="1" kern="1200" dirty="0" smtClean="0">
                <a:solidFill>
                  <a:srgbClr val="000000"/>
                </a:solidFill>
                <a:latin typeface="Arial" charset="0"/>
                <a:ea typeface="ＭＳ Ｐゴシック" pitchFamily="34" charset="-128"/>
              </a:rPr>
              <a:t>p773</a:t>
            </a:r>
            <a:endParaRPr lang="en-US" dirty="0"/>
          </a:p>
        </p:txBody>
      </p:sp>
    </p:spTree>
    <p:extLst>
      <p:ext uri="{BB962C8B-B14F-4D97-AF65-F5344CB8AC3E}">
        <p14:creationId xmlns:p14="http://schemas.microsoft.com/office/powerpoint/2010/main" val="104709485"/>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97163" y="355599"/>
            <a:ext cx="7772400" cy="683823"/>
          </a:xfrm>
        </p:spPr>
        <p:txBody>
          <a:bodyPr/>
          <a:lstStyle/>
          <a:p>
            <a:r>
              <a:rPr lang="en-US" altLang="en-US" sz="2600" dirty="0" smtClean="0"/>
              <a:t>British Warship Maneuvering</a:t>
            </a:r>
            <a:endParaRPr lang="en-US" sz="2600" dirty="0"/>
          </a:p>
        </p:txBody>
      </p:sp>
      <p:pic>
        <p:nvPicPr>
          <p:cNvPr id="21506" name="Picture 1" descr="This camouflage-painted, smoke-spouting vessel symbolizes the supremacy of Britain’s navy in the World War I era. The British shift from coal to oil as a naval fuel triggered a change in petroleum supply-and-demand patterns that would strongly affect world politics in the following decad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65363" y="1066800"/>
            <a:ext cx="86360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0"/>
            <a:ext cx="533400" cy="304800"/>
          </a:xfrm>
        </p:spPr>
        <p:txBody>
          <a:bodyPr/>
          <a:lstStyle/>
          <a:p>
            <a:r>
              <a:rPr lang="en-US" altLang="en-US" sz="1200" b="1" kern="1200" dirty="0" smtClean="0">
                <a:solidFill>
                  <a:srgbClr val="000000"/>
                </a:solidFill>
                <a:latin typeface="Arial" charset="0"/>
                <a:ea typeface="ＭＳ Ｐゴシック" pitchFamily="34" charset="-128"/>
              </a:rPr>
              <a:t>p774</a:t>
            </a:r>
            <a:endParaRPr lang="en-US" dirty="0"/>
          </a:p>
        </p:txBody>
      </p:sp>
    </p:spTree>
    <p:extLst>
      <p:ext uri="{BB962C8B-B14F-4D97-AF65-F5344CB8AC3E}">
        <p14:creationId xmlns:p14="http://schemas.microsoft.com/office/powerpoint/2010/main" val="334316882"/>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Title 1"/>
          <p:cNvSpPr>
            <a:spLocks noGrp="1"/>
          </p:cNvSpPr>
          <p:nvPr>
            <p:ph type="title"/>
          </p:nvPr>
        </p:nvSpPr>
        <p:spPr>
          <a:xfrm>
            <a:off x="685800" y="364749"/>
            <a:ext cx="7772400" cy="647700"/>
          </a:xfrm>
        </p:spPr>
        <p:txBody>
          <a:bodyPr/>
          <a:lstStyle/>
          <a:p>
            <a:r>
              <a:rPr lang="en-US" altLang="en-US" sz="2600" dirty="0" smtClean="0">
                <a:latin typeface="Arial" charset="0"/>
              </a:rPr>
              <a:t>The Western Front in World War I </a:t>
            </a:r>
          </a:p>
        </p:txBody>
      </p:sp>
      <p:pic>
        <p:nvPicPr>
          <p:cNvPr id="4098" name="Picture 1" descr="In a landscape ravaged by artillery fire, two soldiers dash for cover amid shell holes and the charred remains of a fores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08438"/>
            <a:ext cx="86360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9713"/>
            <a:ext cx="685800" cy="268287"/>
          </a:xfrm>
        </p:spPr>
        <p:txBody>
          <a:bodyPr/>
          <a:lstStyle/>
          <a:p>
            <a:pPr marL="0" indent="0" algn="r" eaLnBrk="1" hangingPunct="1">
              <a:spcBef>
                <a:spcPct val="0"/>
              </a:spcBef>
              <a:defRPr/>
            </a:pPr>
            <a:r>
              <a:rPr lang="en-US" altLang="en-US" sz="1200" b="1" kern="1200" dirty="0">
                <a:solidFill>
                  <a:srgbClr val="000000"/>
                </a:solidFill>
                <a:latin typeface="Arial" pitchFamily="34" charset="0"/>
              </a:rPr>
              <a:t> </a:t>
            </a:r>
            <a:r>
              <a:rPr lang="en-US" altLang="en-US" sz="1200" b="1" kern="1200" dirty="0" smtClean="0">
                <a:solidFill>
                  <a:srgbClr val="000000"/>
                </a:solidFill>
                <a:latin typeface="Arial" pitchFamily="34" charset="0"/>
              </a:rPr>
              <a:t>p752</a:t>
            </a:r>
            <a:endParaRPr lang="en-US" altLang="en-US" sz="1200" b="1" kern="1200" dirty="0">
              <a:solidFill>
                <a:srgbClr val="000000"/>
              </a:solidFill>
              <a:latin typeface="Arial" pitchFamily="34" charset="0"/>
            </a:endParaRPr>
          </a:p>
          <a:p>
            <a:pPr>
              <a:defRPr/>
            </a:pPr>
            <a:endParaRPr lang="en-US" dirty="0"/>
          </a:p>
        </p:txBody>
      </p:sp>
    </p:spTree>
    <p:extLst>
      <p:ext uri="{BB962C8B-B14F-4D97-AF65-F5344CB8AC3E}">
        <p14:creationId xmlns:p14="http://schemas.microsoft.com/office/powerpoint/2010/main" val="445192657"/>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charset="0"/>
              </a:rPr>
              <a:t>Origins of the Crisis in Europe and the Middle East</a:t>
            </a:r>
          </a:p>
        </p:txBody>
      </p:sp>
      <p:sp>
        <p:nvSpPr>
          <p:cNvPr id="5123" name="Rectangle 3"/>
          <p:cNvSpPr>
            <a:spLocks noGrp="1" noChangeArrowheads="1"/>
          </p:cNvSpPr>
          <p:nvPr>
            <p:ph type="body" idx="1"/>
          </p:nvPr>
        </p:nvSpPr>
        <p:spPr>
          <a:xfrm>
            <a:off x="685800" y="1752600"/>
            <a:ext cx="8077200" cy="4524375"/>
          </a:xfrm>
          <a:noFill/>
        </p:spPr>
        <p:txBody>
          <a:bodyPr/>
          <a:lstStyle/>
          <a:p>
            <a:pPr eaLnBrk="1" hangingPunct="1">
              <a:buFontTx/>
              <a:buChar char="•"/>
            </a:pPr>
            <a:r>
              <a:rPr lang="en-US" altLang="en-US" dirty="0" smtClean="0">
                <a:latin typeface="Arial" charset="0"/>
              </a:rPr>
              <a:t>The Ottoman Empire and Balkans</a:t>
            </a:r>
          </a:p>
          <a:p>
            <a:pPr marL="1085850" lvl="1" indent="-342900" eaLnBrk="1" hangingPunct="1">
              <a:buFontTx/>
              <a:buChar char="•"/>
            </a:pPr>
            <a:r>
              <a:rPr lang="en-US" altLang="en-US" dirty="0" smtClean="0">
                <a:latin typeface="Arial" charset="0"/>
              </a:rPr>
              <a:t>Ottoman decline and the Young Turks</a:t>
            </a:r>
          </a:p>
          <a:p>
            <a:pPr eaLnBrk="1" hangingPunct="1">
              <a:buFontTx/>
              <a:buChar char="•"/>
            </a:pPr>
            <a:r>
              <a:rPr lang="en-US" altLang="en-US" dirty="0" smtClean="0">
                <a:latin typeface="Arial" charset="0"/>
              </a:rPr>
              <a:t>Nationalism, Alliances, and Military Strategy</a:t>
            </a:r>
          </a:p>
          <a:p>
            <a:pPr marL="1085850" lvl="1" indent="-342900" eaLnBrk="1" hangingPunct="1">
              <a:buFontTx/>
              <a:buChar char="•"/>
            </a:pPr>
            <a:r>
              <a:rPr lang="en-US" altLang="en-US" dirty="0" smtClean="0">
                <a:latin typeface="Arial" charset="0"/>
              </a:rPr>
              <a:t>German desire to dominate Europe</a:t>
            </a:r>
          </a:p>
          <a:p>
            <a:pPr marL="1085850" lvl="1" indent="-342900" eaLnBrk="1" hangingPunct="1">
              <a:buFontTx/>
              <a:buChar char="•"/>
            </a:pPr>
            <a:r>
              <a:rPr lang="en-US" altLang="en-US" dirty="0" smtClean="0">
                <a:latin typeface="Arial" charset="0"/>
              </a:rPr>
              <a:t>Triple Alliance vs. Triple Entente</a:t>
            </a:r>
          </a:p>
          <a:p>
            <a:pPr marL="1085850" lvl="1" indent="-342900" eaLnBrk="1" hangingPunct="1">
              <a:buFontTx/>
              <a:buChar char="•"/>
            </a:pPr>
            <a:r>
              <a:rPr lang="en-US" altLang="en-US" dirty="0" smtClean="0">
                <a:latin typeface="Arial" charset="0"/>
              </a:rPr>
              <a:t>Sarajevo, 1914: the trigger</a:t>
            </a:r>
          </a:p>
        </p:txBody>
      </p:sp>
    </p:spTree>
    <p:extLst>
      <p:ext uri="{BB962C8B-B14F-4D97-AF65-F5344CB8AC3E}">
        <p14:creationId xmlns:p14="http://schemas.microsoft.com/office/powerpoint/2010/main" val="3010303097"/>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64" name="Title 3"/>
          <p:cNvSpPr>
            <a:spLocks noGrp="1"/>
          </p:cNvSpPr>
          <p:nvPr>
            <p:ph type="title"/>
          </p:nvPr>
        </p:nvSpPr>
        <p:spPr>
          <a:xfrm>
            <a:off x="741196" y="228600"/>
            <a:ext cx="7772400" cy="584200"/>
          </a:xfrm>
        </p:spPr>
        <p:txBody>
          <a:bodyPr/>
          <a:lstStyle/>
          <a:p>
            <a:r>
              <a:rPr lang="en-US" altLang="en-US" sz="2600" dirty="0" smtClean="0">
                <a:latin typeface="Arial" charset="0"/>
              </a:rPr>
              <a:t>Early Twentieth Century Historical Events</a:t>
            </a:r>
          </a:p>
        </p:txBody>
      </p:sp>
      <p:graphicFrame>
        <p:nvGraphicFramePr>
          <p:cNvPr id="3" name="Table 2"/>
          <p:cNvGraphicFramePr>
            <a:graphicFrameLocks noGrp="1"/>
          </p:cNvGraphicFramePr>
          <p:nvPr>
            <p:extLst>
              <p:ext uri="{D42A27DB-BD31-4B8C-83A1-F6EECF244321}">
                <p14:modId xmlns:p14="http://schemas.microsoft.com/office/powerpoint/2010/main" val="2066670829"/>
              </p:ext>
            </p:extLst>
          </p:nvPr>
        </p:nvGraphicFramePr>
        <p:xfrm>
          <a:off x="440574" y="914400"/>
          <a:ext cx="8397875" cy="5091397"/>
        </p:xfrm>
        <a:graphic>
          <a:graphicData uri="http://schemas.openxmlformats.org/drawingml/2006/table">
            <a:tbl>
              <a:tblPr firstRow="1">
                <a:tableStyleId>{5C22544A-7EE6-4342-B048-85BDC9FD1C3A}</a:tableStyleId>
              </a:tblPr>
              <a:tblGrid>
                <a:gridCol w="533400"/>
                <a:gridCol w="2786906"/>
                <a:gridCol w="2506414"/>
                <a:gridCol w="2571155"/>
              </a:tblGrid>
              <a:tr h="304800">
                <a:tc>
                  <a:txBody>
                    <a:bodyPr/>
                    <a:lstStyle/>
                    <a:p>
                      <a:pPr marL="0" marR="0">
                        <a:lnSpc>
                          <a:spcPct val="115000"/>
                        </a:lnSpc>
                        <a:spcBef>
                          <a:spcPts val="0"/>
                        </a:spcBef>
                        <a:spcAft>
                          <a:spcPts val="0"/>
                        </a:spcAft>
                      </a:pPr>
                      <a:r>
                        <a:rPr lang="en-US" sz="900" dirty="0">
                          <a:solidFill>
                            <a:schemeClr val="accent1"/>
                          </a:solidFill>
                          <a:effectLst/>
                          <a:latin typeface="Calibri" panose="020F0502020204030204" pitchFamily="34" charset="0"/>
                        </a:rPr>
                        <a:t> </a:t>
                      </a:r>
                      <a:r>
                        <a:rPr lang="en-US" sz="900" dirty="0" smtClean="0">
                          <a:solidFill>
                            <a:schemeClr val="accent1"/>
                          </a:solidFill>
                          <a:effectLst/>
                          <a:latin typeface="Calibri" panose="020F0502020204030204" pitchFamily="34" charset="0"/>
                        </a:rPr>
                        <a:t>empty cell</a:t>
                      </a:r>
                      <a:endParaRPr lang="en-US" sz="900" dirty="0">
                        <a:solidFill>
                          <a:schemeClr val="accent1"/>
                        </a:solidFill>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800" dirty="0">
                          <a:effectLst/>
                          <a:latin typeface="Calibri" panose="020F0502020204030204" pitchFamily="34" charset="0"/>
                        </a:rPr>
                        <a:t>Europe and North America</a:t>
                      </a:r>
                      <a:endParaRPr lang="en-US" sz="1800" dirty="0">
                        <a:solidFill>
                          <a:schemeClr val="bg1"/>
                        </a:solidFill>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800" dirty="0">
                          <a:effectLst/>
                          <a:latin typeface="Calibri" panose="020F0502020204030204" pitchFamily="34" charset="0"/>
                        </a:rPr>
                        <a:t>Middle East</a:t>
                      </a:r>
                      <a:endParaRPr lang="en-US" sz="1800" dirty="0">
                        <a:solidFill>
                          <a:schemeClr val="bg1"/>
                        </a:solidFill>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800" dirty="0">
                          <a:effectLst/>
                          <a:latin typeface="Calibri" panose="020F0502020204030204" pitchFamily="34" charset="0"/>
                        </a:rPr>
                        <a:t>East Asia</a:t>
                      </a:r>
                      <a:endParaRPr lang="en-US" sz="1800" dirty="0">
                        <a:solidFill>
                          <a:schemeClr val="bg1"/>
                        </a:solidFill>
                        <a:effectLst/>
                        <a:latin typeface="Calibri" panose="020F0502020204030204" pitchFamily="34" charset="0"/>
                        <a:ea typeface="Times New Roman"/>
                        <a:cs typeface="Times New Roman"/>
                      </a:endParaRPr>
                    </a:p>
                  </a:txBody>
                  <a:tcPr marL="16535" marR="16535" marT="0" marB="0"/>
                </a:tc>
              </a:tr>
              <a:tr h="1095469">
                <a:tc>
                  <a:txBody>
                    <a:bodyPr/>
                    <a:lstStyle/>
                    <a:p>
                      <a:pPr marL="0" marR="0">
                        <a:lnSpc>
                          <a:spcPct val="115000"/>
                        </a:lnSpc>
                        <a:spcBef>
                          <a:spcPts val="0"/>
                        </a:spcBef>
                        <a:spcAft>
                          <a:spcPts val="0"/>
                        </a:spcAft>
                      </a:pPr>
                      <a:r>
                        <a:rPr lang="en-US" sz="1600" b="1" dirty="0">
                          <a:effectLst/>
                          <a:latin typeface="Calibri" panose="020F0502020204030204" pitchFamily="34" charset="0"/>
                        </a:rPr>
                        <a:t>1900</a:t>
                      </a:r>
                      <a:endParaRPr lang="en-US" sz="1600" b="1"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1904 British-French Entente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1907 </a:t>
                      </a:r>
                      <a:r>
                        <a:rPr lang="en-US" sz="1400" dirty="0">
                          <a:effectLst/>
                          <a:latin typeface="Calibri" panose="020F0502020204030204" pitchFamily="34" charset="0"/>
                        </a:rPr>
                        <a:t>British-Russian Entente</a:t>
                      </a:r>
                      <a:endParaRPr lang="en-US" sz="1400"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1909 </a:t>
                      </a:r>
                      <a:r>
                        <a:rPr lang="en-US" sz="1400" dirty="0">
                          <a:effectLst/>
                          <a:latin typeface="Calibri" panose="020F0502020204030204" pitchFamily="34" charset="0"/>
                        </a:rPr>
                        <a:t>Young Turks overthrow Sultan Abdul Hamid</a:t>
                      </a:r>
                      <a:endParaRPr lang="en-US" sz="1400"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1900 Boxer uprising in China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1904-1905 </a:t>
                      </a:r>
                      <a:r>
                        <a:rPr lang="en-US" sz="1400" dirty="0">
                          <a:effectLst/>
                          <a:latin typeface="Calibri" panose="020F0502020204030204" pitchFamily="34" charset="0"/>
                        </a:rPr>
                        <a:t>Russo-Japanese War</a:t>
                      </a:r>
                      <a:endParaRPr lang="en-US" sz="1400" dirty="0">
                        <a:effectLst/>
                        <a:latin typeface="Calibri" panose="020F0502020204030204" pitchFamily="34" charset="0"/>
                        <a:ea typeface="Times New Roman"/>
                        <a:cs typeface="Times New Roman"/>
                      </a:endParaRPr>
                    </a:p>
                  </a:txBody>
                  <a:tcPr marL="16535" marR="16535" marT="0" marB="0"/>
                </a:tc>
              </a:tr>
              <a:tr h="2489702">
                <a:tc>
                  <a:txBody>
                    <a:bodyPr/>
                    <a:lstStyle/>
                    <a:p>
                      <a:pPr marL="0" marR="0">
                        <a:lnSpc>
                          <a:spcPct val="115000"/>
                        </a:lnSpc>
                        <a:spcBef>
                          <a:spcPts val="0"/>
                        </a:spcBef>
                        <a:spcAft>
                          <a:spcPts val="0"/>
                        </a:spcAft>
                      </a:pPr>
                      <a:r>
                        <a:rPr lang="en-US" sz="1600" b="1" dirty="0">
                          <a:effectLst/>
                          <a:latin typeface="Calibri" panose="020F0502020204030204" pitchFamily="34" charset="0"/>
                        </a:rPr>
                        <a:t>1910</a:t>
                      </a:r>
                      <a:endParaRPr lang="en-US" sz="1600" b="1" dirty="0">
                        <a:effectLst/>
                        <a:latin typeface="Calibri" panose="020F0502020204030204" pitchFamily="34" charset="0"/>
                        <a:ea typeface="Times New Roman"/>
                        <a:cs typeface="Times New Roman"/>
                      </a:endParaRPr>
                    </a:p>
                  </a:txBody>
                  <a:tcPr marL="16535" marR="16535" marT="0" marB="0">
                    <a:solidFill>
                      <a:schemeClr val="accent5"/>
                    </a:solidFill>
                  </a:tcPr>
                </a:tc>
                <a:tc>
                  <a:txBody>
                    <a:bodyPr/>
                    <a:lstStyle/>
                    <a:p>
                      <a:pPr marL="0" marR="0">
                        <a:lnSpc>
                          <a:spcPct val="115000"/>
                        </a:lnSpc>
                        <a:spcBef>
                          <a:spcPts val="0"/>
                        </a:spcBef>
                        <a:spcAft>
                          <a:spcPts val="0"/>
                        </a:spcAft>
                      </a:pPr>
                      <a:r>
                        <a:rPr lang="en-US" sz="1400" dirty="0">
                          <a:effectLst/>
                          <a:latin typeface="Calibri" panose="020F0502020204030204" pitchFamily="34" charset="0"/>
                        </a:rPr>
                        <a:t>1912-1913 Balkan Wars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1914 </a:t>
                      </a:r>
                      <a:r>
                        <a:rPr lang="en-US" sz="1400" dirty="0">
                          <a:effectLst/>
                          <a:latin typeface="Calibri" panose="020F0502020204030204" pitchFamily="34" charset="0"/>
                        </a:rPr>
                        <a:t>Assassination of Archduke Franz Ferdinand sparks World War 1</a:t>
                      </a:r>
                    </a:p>
                    <a:p>
                      <a:pPr marL="0" marR="0">
                        <a:lnSpc>
                          <a:spcPct val="115000"/>
                        </a:lnSpc>
                        <a:spcBef>
                          <a:spcPts val="0"/>
                        </a:spcBef>
                        <a:spcAft>
                          <a:spcPts val="0"/>
                        </a:spcAft>
                      </a:pPr>
                      <a:r>
                        <a:rPr lang="en-US" sz="1400" dirty="0">
                          <a:effectLst/>
                          <a:latin typeface="Calibri" panose="020F0502020204030204" pitchFamily="34" charset="0"/>
                        </a:rPr>
                        <a:t>1916 Battles of Verdun and the Somme</a:t>
                      </a:r>
                    </a:p>
                    <a:p>
                      <a:pPr marL="0" marR="0">
                        <a:lnSpc>
                          <a:spcPct val="115000"/>
                        </a:lnSpc>
                        <a:spcBef>
                          <a:spcPts val="0"/>
                        </a:spcBef>
                        <a:spcAft>
                          <a:spcPts val="0"/>
                        </a:spcAft>
                      </a:pPr>
                      <a:r>
                        <a:rPr lang="en-US" sz="1400" dirty="0">
                          <a:effectLst/>
                          <a:latin typeface="Calibri" panose="020F0502020204030204" pitchFamily="34" charset="0"/>
                        </a:rPr>
                        <a:t>1917 Russian Revolutions; United States </a:t>
                      </a:r>
                      <a:r>
                        <a:rPr lang="en-US" sz="1400" dirty="0" smtClean="0">
                          <a:effectLst/>
                          <a:latin typeface="Calibri" panose="020F0502020204030204" pitchFamily="34" charset="0"/>
                        </a:rPr>
                        <a:t>enters</a:t>
                      </a:r>
                      <a:r>
                        <a:rPr lang="en-US" sz="1400" baseline="0" dirty="0" smtClean="0">
                          <a:effectLst/>
                          <a:latin typeface="Calibri" panose="020F0502020204030204" pitchFamily="34" charset="0"/>
                        </a:rPr>
                        <a:t> </a:t>
                      </a:r>
                      <a:r>
                        <a:rPr lang="en-US" sz="1400" dirty="0" smtClean="0">
                          <a:effectLst/>
                          <a:latin typeface="Calibri" panose="020F0502020204030204" pitchFamily="34" charset="0"/>
                        </a:rPr>
                        <a:t>the </a:t>
                      </a:r>
                      <a:r>
                        <a:rPr lang="en-US" sz="1400" dirty="0">
                          <a:effectLst/>
                          <a:latin typeface="Calibri" panose="020F0502020204030204" pitchFamily="34" charset="0"/>
                        </a:rPr>
                        <a:t>war</a:t>
                      </a:r>
                    </a:p>
                    <a:p>
                      <a:pPr marL="0" marR="0">
                        <a:lnSpc>
                          <a:spcPct val="115000"/>
                        </a:lnSpc>
                        <a:spcBef>
                          <a:spcPts val="0"/>
                        </a:spcBef>
                        <a:spcAft>
                          <a:spcPts val="0"/>
                        </a:spcAft>
                      </a:pPr>
                      <a:r>
                        <a:rPr lang="en-US" sz="1400" dirty="0">
                          <a:effectLst/>
                          <a:latin typeface="Calibri" panose="020F0502020204030204" pitchFamily="34" charset="0"/>
                        </a:rPr>
                        <a:t>1918 Armistice ends World War 1 </a:t>
                      </a: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1918-1921 </a:t>
                      </a:r>
                      <a:r>
                        <a:rPr lang="en-US" sz="1400" dirty="0">
                          <a:effectLst/>
                          <a:latin typeface="Calibri" panose="020F0502020204030204" pitchFamily="34" charset="0"/>
                        </a:rPr>
                        <a:t>Civil war in Russia</a:t>
                      </a:r>
                    </a:p>
                    <a:p>
                      <a:pPr marL="0" marR="0">
                        <a:lnSpc>
                          <a:spcPct val="115000"/>
                        </a:lnSpc>
                        <a:spcBef>
                          <a:spcPts val="0"/>
                        </a:spcBef>
                        <a:spcAft>
                          <a:spcPts val="0"/>
                        </a:spcAft>
                      </a:pPr>
                      <a:r>
                        <a:rPr lang="en-US" sz="1400" dirty="0">
                          <a:effectLst/>
                          <a:latin typeface="Calibri" panose="020F0502020204030204" pitchFamily="34" charset="0"/>
                        </a:rPr>
                        <a:t>1919 Treaty of Versailles</a:t>
                      </a:r>
                      <a:endParaRPr lang="en-US" sz="1400" dirty="0">
                        <a:effectLst/>
                        <a:latin typeface="Calibri" panose="020F0502020204030204" pitchFamily="34" charset="0"/>
                        <a:ea typeface="Times New Roman"/>
                        <a:cs typeface="Times New Roman"/>
                      </a:endParaRPr>
                    </a:p>
                  </a:txBody>
                  <a:tcPr marL="16535" marR="16535" marT="0" marB="0">
                    <a:solidFill>
                      <a:schemeClr val="accent5"/>
                    </a:solidFill>
                  </a:tcPr>
                </a:tc>
                <a:tc>
                  <a:txBody>
                    <a:bodyPr/>
                    <a:lstStyle/>
                    <a:p>
                      <a:pPr marL="0" marR="0">
                        <a:lnSpc>
                          <a:spcPct val="115000"/>
                        </a:lnSpc>
                        <a:spcBef>
                          <a:spcPts val="0"/>
                        </a:spcBef>
                        <a:spcAft>
                          <a:spcPts val="0"/>
                        </a:spcAft>
                      </a:pPr>
                      <a:r>
                        <a:rPr lang="en-US" sz="1400" dirty="0">
                          <a:effectLst/>
                          <a:latin typeface="Calibri" panose="020F0502020204030204" pitchFamily="34" charset="0"/>
                        </a:rPr>
                        <a:t>1912 Italy conquers Libya, last Otto­man territory in Africa</a:t>
                      </a:r>
                    </a:p>
                    <a:p>
                      <a:pPr marL="0" marR="0">
                        <a:lnSpc>
                          <a:spcPct val="115000"/>
                        </a:lnSpc>
                        <a:spcBef>
                          <a:spcPts val="0"/>
                        </a:spcBef>
                        <a:spcAft>
                          <a:spcPts val="0"/>
                        </a:spcAft>
                      </a:pPr>
                      <a:r>
                        <a:rPr lang="en-US" sz="1400" dirty="0">
                          <a:effectLst/>
                          <a:latin typeface="Calibri" panose="020F0502020204030204" pitchFamily="34" charset="0"/>
                        </a:rPr>
                        <a:t>1915 British defeat at Gallipoli</a:t>
                      </a:r>
                    </a:p>
                    <a:p>
                      <a:pPr marL="0" marR="0">
                        <a:lnSpc>
                          <a:spcPct val="115000"/>
                        </a:lnSpc>
                        <a:spcBef>
                          <a:spcPts val="0"/>
                        </a:spcBef>
                        <a:spcAft>
                          <a:spcPts val="0"/>
                        </a:spcAft>
                      </a:pPr>
                      <a:r>
                        <a:rPr lang="en-US" sz="1400" dirty="0">
                          <a:effectLst/>
                          <a:latin typeface="Calibri" panose="020F0502020204030204" pitchFamily="34" charset="0"/>
                        </a:rPr>
                        <a:t>1916 Arab Revolt in Arabia</a:t>
                      </a:r>
                    </a:p>
                    <a:p>
                      <a:pPr marL="0" marR="0">
                        <a:lnSpc>
                          <a:spcPct val="115000"/>
                        </a:lnSpc>
                        <a:spcBef>
                          <a:spcPts val="0"/>
                        </a:spcBef>
                        <a:spcAft>
                          <a:spcPts val="0"/>
                        </a:spcAft>
                      </a:pPr>
                      <a:r>
                        <a:rPr lang="en-US" sz="1400" dirty="0">
                          <a:effectLst/>
                          <a:latin typeface="Calibri" panose="020F0502020204030204" pitchFamily="34" charset="0"/>
                        </a:rPr>
                        <a:t>1917 Balfour </a:t>
                      </a:r>
                      <a:r>
                        <a:rPr lang="en-US" sz="1400" dirty="0" smtClean="0">
                          <a:effectLst/>
                          <a:latin typeface="Calibri" panose="020F0502020204030204" pitchFamily="34" charset="0"/>
                        </a:rPr>
                        <a:t>Declaration</a:t>
                      </a: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1919-1922 War between Turkey and Greece</a:t>
                      </a:r>
                      <a:endParaRPr lang="en-US" sz="1400" dirty="0">
                        <a:effectLst/>
                        <a:latin typeface="Calibri" panose="020F0502020204030204" pitchFamily="34" charset="0"/>
                        <a:ea typeface="Times New Roman"/>
                        <a:cs typeface="Times New Roman"/>
                      </a:endParaRPr>
                    </a:p>
                  </a:txBody>
                  <a:tcPr marL="16535" marR="16535" marT="0" marB="0">
                    <a:solidFill>
                      <a:schemeClr val="accent5"/>
                    </a:solidFill>
                  </a:tcPr>
                </a:tc>
                <a:tc>
                  <a:txBody>
                    <a:bodyPr/>
                    <a:lstStyle/>
                    <a:p>
                      <a:pPr marL="0" marR="0">
                        <a:lnSpc>
                          <a:spcPct val="115000"/>
                        </a:lnSpc>
                        <a:spcBef>
                          <a:spcPts val="0"/>
                        </a:spcBef>
                        <a:spcAft>
                          <a:spcPts val="0"/>
                        </a:spcAft>
                      </a:pPr>
                      <a:r>
                        <a:rPr lang="en-US" sz="1400" dirty="0">
                          <a:effectLst/>
                          <a:latin typeface="Calibri" panose="020F0502020204030204" pitchFamily="34" charset="0"/>
                        </a:rPr>
                        <a:t>1911 Chinese revolutionaries led by Sun </a:t>
                      </a:r>
                      <a:r>
                        <a:rPr lang="en-US" sz="1400" dirty="0" err="1">
                          <a:effectLst/>
                          <a:latin typeface="Calibri" panose="020F0502020204030204" pitchFamily="34" charset="0"/>
                        </a:rPr>
                        <a:t>Yat-sen</a:t>
                      </a:r>
                      <a:r>
                        <a:rPr lang="en-US" sz="1400" dirty="0">
                          <a:effectLst/>
                          <a:latin typeface="Calibri" panose="020F0502020204030204" pitchFamily="34" charset="0"/>
                        </a:rPr>
                        <a:t> overthrow Qing dynasty</a:t>
                      </a:r>
                    </a:p>
                    <a:p>
                      <a:pPr marL="0" marR="0">
                        <a:lnSpc>
                          <a:spcPct val="115000"/>
                        </a:lnSpc>
                        <a:spcBef>
                          <a:spcPts val="0"/>
                        </a:spcBef>
                        <a:spcAft>
                          <a:spcPts val="0"/>
                        </a:spcAft>
                      </a:pPr>
                      <a:r>
                        <a:rPr lang="en-US" sz="1400" dirty="0">
                          <a:effectLst/>
                          <a:latin typeface="Calibri" panose="020F0502020204030204" pitchFamily="34" charset="0"/>
                        </a:rPr>
                        <a:t>1915 Japan presents Twenty-One Demands to </a:t>
                      </a:r>
                      <a:r>
                        <a:rPr lang="en-US" sz="1400" dirty="0" smtClean="0">
                          <a:effectLst/>
                          <a:latin typeface="Calibri" panose="020F0502020204030204" pitchFamily="34" charset="0"/>
                        </a:rPr>
                        <a:t>China</a:t>
                      </a: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1919 </a:t>
                      </a:r>
                      <a:r>
                        <a:rPr lang="en-US" sz="1400" dirty="0">
                          <a:effectLst/>
                          <a:latin typeface="Calibri" panose="020F0502020204030204" pitchFamily="34" charset="0"/>
                        </a:rPr>
                        <a:t>May Fourth Movement in China</a:t>
                      </a:r>
                      <a:endParaRPr lang="en-US" sz="1400" dirty="0">
                        <a:effectLst/>
                        <a:latin typeface="Calibri" panose="020F0502020204030204" pitchFamily="34" charset="0"/>
                        <a:ea typeface="Times New Roman"/>
                        <a:cs typeface="Times New Roman"/>
                      </a:endParaRPr>
                    </a:p>
                  </a:txBody>
                  <a:tcPr marL="16535" marR="16535" marT="0" marB="0">
                    <a:solidFill>
                      <a:schemeClr val="accent5"/>
                    </a:solidFill>
                  </a:tcPr>
                </a:tc>
              </a:tr>
              <a:tr h="908743">
                <a:tc>
                  <a:txBody>
                    <a:bodyPr/>
                    <a:lstStyle/>
                    <a:p>
                      <a:pPr marL="0" marR="0">
                        <a:lnSpc>
                          <a:spcPct val="115000"/>
                        </a:lnSpc>
                        <a:spcBef>
                          <a:spcPts val="0"/>
                        </a:spcBef>
                        <a:spcAft>
                          <a:spcPts val="0"/>
                        </a:spcAft>
                      </a:pPr>
                      <a:r>
                        <a:rPr lang="en-US" sz="1600" b="1" dirty="0">
                          <a:effectLst/>
                          <a:latin typeface="Calibri" panose="020F0502020204030204" pitchFamily="34" charset="0"/>
                        </a:rPr>
                        <a:t>1920</a:t>
                      </a:r>
                      <a:endParaRPr lang="en-US" sz="1600" b="1"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1923-1928 New Economic Policy in Russia</a:t>
                      </a:r>
                      <a:endParaRPr lang="en-US" sz="1400"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r>
                        <a:rPr lang="en-US" sz="1400" dirty="0">
                          <a:effectLst/>
                          <a:latin typeface="Calibri" panose="020F0502020204030204" pitchFamily="34" charset="0"/>
                        </a:rPr>
                        <a:t>1922 Egypt nominally independent</a:t>
                      </a:r>
                    </a:p>
                    <a:p>
                      <a:pPr marL="0" marR="0">
                        <a:lnSpc>
                          <a:spcPct val="115000"/>
                        </a:lnSpc>
                        <a:spcBef>
                          <a:spcPts val="0"/>
                        </a:spcBef>
                        <a:spcAft>
                          <a:spcPts val="0"/>
                        </a:spcAft>
                      </a:pPr>
                      <a:r>
                        <a:rPr lang="en-US" sz="1400" dirty="0">
                          <a:effectLst/>
                          <a:latin typeface="Calibri" panose="020F0502020204030204" pitchFamily="34" charset="0"/>
                        </a:rPr>
                        <a:t>1923 Mustafa Kemal proclaims Turkey a republic</a:t>
                      </a:r>
                      <a:endParaRPr lang="en-US" sz="1400" dirty="0">
                        <a:effectLst/>
                        <a:latin typeface="Calibri" panose="020F0502020204030204" pitchFamily="34" charset="0"/>
                        <a:ea typeface="Times New Roman"/>
                        <a:cs typeface="Times New Roman"/>
                      </a:endParaRPr>
                    </a:p>
                  </a:txBody>
                  <a:tcPr marL="16535" marR="16535" marT="0" marB="0"/>
                </a:tc>
                <a:tc>
                  <a:txBody>
                    <a:bodyPr/>
                    <a:lstStyle/>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endParaRPr lang="en-US" sz="1400" dirty="0" smtClean="0">
                        <a:effectLst/>
                        <a:latin typeface="Calibri" panose="020F0502020204030204" pitchFamily="34" charset="0"/>
                      </a:endParaRPr>
                    </a:p>
                    <a:p>
                      <a:pPr marL="0" marR="0">
                        <a:lnSpc>
                          <a:spcPct val="115000"/>
                        </a:lnSpc>
                        <a:spcBef>
                          <a:spcPts val="0"/>
                        </a:spcBef>
                        <a:spcAft>
                          <a:spcPts val="0"/>
                        </a:spcAft>
                      </a:pPr>
                      <a:r>
                        <a:rPr lang="en-US" sz="1400" dirty="0" smtClean="0">
                          <a:effectLst/>
                          <a:latin typeface="Calibri" panose="020F0502020204030204" pitchFamily="34" charset="0"/>
                        </a:rPr>
                        <a:t>1927 </a:t>
                      </a:r>
                      <a:r>
                        <a:rPr lang="en-US" sz="1400" dirty="0" err="1">
                          <a:effectLst/>
                          <a:latin typeface="Calibri" panose="020F0502020204030204" pitchFamily="34" charset="0"/>
                        </a:rPr>
                        <a:t>Guomindang</a:t>
                      </a:r>
                      <a:r>
                        <a:rPr lang="en-US" sz="1400" dirty="0">
                          <a:effectLst/>
                          <a:latin typeface="Calibri" panose="020F0502020204030204" pitchFamily="34" charset="0"/>
                        </a:rPr>
                        <a:t> forces occupy Shanghai and expel Communists</a:t>
                      </a:r>
                      <a:endParaRPr lang="en-US" sz="1400" dirty="0">
                        <a:effectLst/>
                        <a:latin typeface="Calibri" panose="020F0502020204030204" pitchFamily="34" charset="0"/>
                        <a:ea typeface="Times New Roman"/>
                        <a:cs typeface="Times New Roman"/>
                      </a:endParaRPr>
                    </a:p>
                  </a:txBody>
                  <a:tcPr marL="16535" marR="16535" marT="0" marB="0"/>
                </a:tc>
              </a:tr>
            </a:tbl>
          </a:graphicData>
        </a:graphic>
      </p:graphicFrame>
      <p:sp>
        <p:nvSpPr>
          <p:cNvPr id="5" name="Content Placeholder 4"/>
          <p:cNvSpPr>
            <a:spLocks noGrp="1"/>
          </p:cNvSpPr>
          <p:nvPr>
            <p:ph idx="1"/>
          </p:nvPr>
        </p:nvSpPr>
        <p:spPr>
          <a:xfrm>
            <a:off x="8529638" y="6553200"/>
            <a:ext cx="609600" cy="304800"/>
          </a:xfrm>
        </p:spPr>
        <p:txBody>
          <a:bodyPr/>
          <a:lstStyle/>
          <a:p>
            <a:pPr marL="0" indent="0" algn="r" eaLnBrk="1" hangingPunct="1">
              <a:spcBef>
                <a:spcPct val="0"/>
              </a:spcBef>
              <a:defRPr/>
            </a:pPr>
            <a:r>
              <a:rPr lang="en-US" altLang="en-US" sz="1200" b="1" kern="1200" dirty="0" smtClean="0">
                <a:solidFill>
                  <a:srgbClr val="000000"/>
                </a:solidFill>
                <a:latin typeface="Arial" pitchFamily="34" charset="0"/>
              </a:rPr>
              <a:t>p755</a:t>
            </a:r>
            <a:endParaRPr lang="en-US" altLang="en-US" sz="1200" b="1" kern="1200" dirty="0">
              <a:solidFill>
                <a:srgbClr val="000000"/>
              </a:solidFill>
              <a:latin typeface="Arial" pitchFamily="34" charset="0"/>
            </a:endParaRPr>
          </a:p>
          <a:p>
            <a:pPr>
              <a:defRPr/>
            </a:pPr>
            <a:endParaRPr lang="en-US" dirty="0"/>
          </a:p>
        </p:txBody>
      </p:sp>
    </p:spTree>
    <p:extLst>
      <p:ext uri="{BB962C8B-B14F-4D97-AF65-F5344CB8AC3E}">
        <p14:creationId xmlns:p14="http://schemas.microsoft.com/office/powerpoint/2010/main" val="3404562667"/>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533400"/>
          </a:xfrm>
        </p:spPr>
        <p:txBody>
          <a:bodyPr/>
          <a:lstStyle/>
          <a:p>
            <a:r>
              <a:rPr lang="en-US" altLang="en-US" sz="2600" dirty="0" smtClean="0"/>
              <a:t>Map of Europe in 1913 </a:t>
            </a:r>
            <a:endParaRPr lang="en-US" sz="2600" dirty="0"/>
          </a:p>
        </p:txBody>
      </p:sp>
      <p:pic>
        <p:nvPicPr>
          <p:cNvPr id="7170" name="Picture 1" descr="On the eve of World War I, Europe was divided between two great alliance systems—the Triple Alliance (Germany, Austria-Hungary, and Italy) and the Entente (France, Great Britain, and Russia)—and their respective colonial empires. These alliances were not stable. When war broke out, the Triple Alliance lost Italy but gained the Ottoman Empire.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447800" y="895211"/>
            <a:ext cx="6502400" cy="5491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467600" y="6568440"/>
            <a:ext cx="1676400" cy="304800"/>
          </a:xfrm>
        </p:spPr>
        <p:txBody>
          <a:bodyPr/>
          <a:lstStyle/>
          <a:p>
            <a:pPr marL="0" lvl="0" indent="0" algn="r" eaLnBrk="1" hangingPunct="1">
              <a:spcBef>
                <a:spcPct val="0"/>
              </a:spcBef>
            </a:pPr>
            <a:r>
              <a:rPr lang="en-US" altLang="en-US" sz="1200" b="1" kern="1200" dirty="0" smtClean="0">
                <a:solidFill>
                  <a:srgbClr val="000000"/>
                </a:solidFill>
                <a:latin typeface="Arial" charset="0"/>
                <a:ea typeface="ＭＳ Ｐゴシック" pitchFamily="34" charset="-128"/>
              </a:rPr>
              <a:t>Map 27.1 p756</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4106865879"/>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61823"/>
            <a:ext cx="7391400" cy="1200329"/>
          </a:xfrm>
          <a:noFill/>
        </p:spPr>
        <p:txBody>
          <a:bodyPr/>
          <a:lstStyle/>
          <a:p>
            <a:pPr eaLnBrk="1" hangingPunct="1"/>
            <a:r>
              <a:rPr lang="en-US" altLang="en-US" sz="3600" dirty="0" smtClean="0">
                <a:solidFill>
                  <a:schemeClr val="tx1"/>
                </a:solidFill>
                <a:latin typeface="Arial" charset="0"/>
              </a:rPr>
              <a:t>The </a:t>
            </a:r>
            <a:r>
              <a:rPr lang="ja-JP" altLang="en-US" sz="3600" dirty="0" smtClean="0">
                <a:solidFill>
                  <a:schemeClr val="tx1"/>
                </a:solidFill>
                <a:latin typeface="Arial" charset="0"/>
              </a:rPr>
              <a:t>“</a:t>
            </a:r>
            <a:r>
              <a:rPr lang="en-US" altLang="ja-JP" sz="3600" dirty="0" smtClean="0">
                <a:solidFill>
                  <a:schemeClr val="tx1"/>
                </a:solidFill>
                <a:latin typeface="Arial" charset="0"/>
              </a:rPr>
              <a:t>Great War</a:t>
            </a:r>
            <a:r>
              <a:rPr lang="ja-JP" altLang="en-US" sz="3600" dirty="0" smtClean="0">
                <a:solidFill>
                  <a:schemeClr val="tx1"/>
                </a:solidFill>
                <a:latin typeface="Arial" charset="0"/>
              </a:rPr>
              <a:t>”</a:t>
            </a:r>
            <a:r>
              <a:rPr lang="en-US" altLang="ja-JP" sz="3600" dirty="0" smtClean="0">
                <a:solidFill>
                  <a:schemeClr val="tx1"/>
                </a:solidFill>
                <a:latin typeface="Arial" charset="0"/>
              </a:rPr>
              <a:t> and the Russian Revolutions, 1914–1918 part 1</a:t>
            </a:r>
            <a:endParaRPr lang="en-US" altLang="en-US" sz="3600" dirty="0" smtClean="0">
              <a:solidFill>
                <a:schemeClr val="tx1"/>
              </a:solidFill>
              <a:latin typeface="Arial" charset="0"/>
            </a:endParaRPr>
          </a:p>
        </p:txBody>
      </p:sp>
      <p:sp>
        <p:nvSpPr>
          <p:cNvPr id="8195" name="Rectangle 3"/>
          <p:cNvSpPr>
            <a:spLocks noGrp="1" noChangeArrowheads="1"/>
          </p:cNvSpPr>
          <p:nvPr>
            <p:ph type="body" idx="1"/>
          </p:nvPr>
        </p:nvSpPr>
        <p:spPr>
          <a:xfrm>
            <a:off x="762000" y="1524000"/>
            <a:ext cx="7772400" cy="5903913"/>
          </a:xfrm>
          <a:noFill/>
        </p:spPr>
        <p:txBody>
          <a:bodyPr/>
          <a:lstStyle/>
          <a:p>
            <a:pPr eaLnBrk="1" hangingPunct="1">
              <a:buFontTx/>
              <a:buChar char="•"/>
            </a:pPr>
            <a:r>
              <a:rPr lang="en-US" altLang="en-US" dirty="0" smtClean="0">
                <a:latin typeface="Arial" charset="0"/>
              </a:rPr>
              <a:t>Stalemate, 1914–1917</a:t>
            </a:r>
          </a:p>
          <a:p>
            <a:pPr marL="1085850" lvl="1" indent="-342900" eaLnBrk="1" hangingPunct="1">
              <a:buFontTx/>
              <a:buChar char="•"/>
            </a:pPr>
            <a:r>
              <a:rPr lang="en-US" altLang="en-US" dirty="0" smtClean="0">
                <a:latin typeface="Arial" charset="0"/>
              </a:rPr>
              <a:t>From confidence to stagnation</a:t>
            </a:r>
          </a:p>
          <a:p>
            <a:pPr marL="1085850" lvl="1" indent="-342900" eaLnBrk="1" hangingPunct="1">
              <a:buFontTx/>
              <a:buChar char="•"/>
            </a:pPr>
            <a:r>
              <a:rPr lang="en-US" altLang="en-US" dirty="0" smtClean="0">
                <a:latin typeface="Arial" charset="0"/>
              </a:rPr>
              <a:t>Mass slaughter</a:t>
            </a:r>
          </a:p>
          <a:p>
            <a:pPr marL="1085850" lvl="1" indent="-342900" eaLnBrk="1" hangingPunct="1">
              <a:buFontTx/>
              <a:buChar char="•"/>
            </a:pPr>
            <a:r>
              <a:rPr lang="en-US" altLang="en-US" dirty="0" smtClean="0">
                <a:latin typeface="Arial" charset="0"/>
              </a:rPr>
              <a:t>Tradition vs. military technology</a:t>
            </a:r>
          </a:p>
          <a:p>
            <a:pPr eaLnBrk="1" hangingPunct="1">
              <a:buFontTx/>
              <a:buChar char="•"/>
            </a:pPr>
            <a:r>
              <a:rPr lang="en-US" altLang="en-US" dirty="0" smtClean="0">
                <a:latin typeface="Arial" charset="0"/>
              </a:rPr>
              <a:t>The Home Front and the War Economy</a:t>
            </a:r>
          </a:p>
          <a:p>
            <a:pPr marL="1085850" lvl="1" indent="-342900" eaLnBrk="1" hangingPunct="1">
              <a:buFontTx/>
              <a:buChar char="•"/>
            </a:pPr>
            <a:r>
              <a:rPr lang="en-US" altLang="en-US" dirty="0" smtClean="0">
                <a:latin typeface="Arial" charset="0"/>
              </a:rPr>
              <a:t>Transformation of civilian life</a:t>
            </a:r>
          </a:p>
          <a:p>
            <a:pPr marL="1085850" lvl="1" indent="-342900" eaLnBrk="1" hangingPunct="1">
              <a:buFontTx/>
              <a:buChar char="•"/>
            </a:pPr>
            <a:r>
              <a:rPr lang="en-US" altLang="en-US" dirty="0" smtClean="0">
                <a:latin typeface="Arial" charset="0"/>
              </a:rPr>
              <a:t>Opportunities for women</a:t>
            </a:r>
          </a:p>
          <a:p>
            <a:pPr eaLnBrk="1" hangingPunct="1">
              <a:buFontTx/>
              <a:buChar char="•"/>
            </a:pPr>
            <a:r>
              <a:rPr lang="en-US" altLang="en-US" dirty="0" smtClean="0">
                <a:latin typeface="Arial" charset="0"/>
              </a:rPr>
              <a:t>The Ottoman Empire at War</a:t>
            </a:r>
          </a:p>
          <a:p>
            <a:pPr marL="1085850" lvl="1" indent="-342900" eaLnBrk="1" hangingPunct="1">
              <a:buFontTx/>
              <a:buChar char="•"/>
            </a:pPr>
            <a:r>
              <a:rPr lang="en-US" altLang="en-US" dirty="0" smtClean="0">
                <a:latin typeface="Arial" charset="0"/>
              </a:rPr>
              <a:t>Armenians, Arabs and Zionists</a:t>
            </a:r>
          </a:p>
          <a:p>
            <a:pPr eaLnBrk="1" hangingPunct="1"/>
            <a:endParaRPr lang="en-US" altLang="en-US" dirty="0" smtClean="0">
              <a:latin typeface="Arial" charset="0"/>
            </a:endParaRPr>
          </a:p>
        </p:txBody>
      </p:sp>
    </p:spTree>
    <p:extLst>
      <p:ext uri="{BB962C8B-B14F-4D97-AF65-F5344CB8AC3E}">
        <p14:creationId xmlns:p14="http://schemas.microsoft.com/office/powerpoint/2010/main" val="543741482"/>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8180" y="152400"/>
            <a:ext cx="7772400" cy="762000"/>
          </a:xfrm>
        </p:spPr>
        <p:txBody>
          <a:bodyPr/>
          <a:lstStyle/>
          <a:p>
            <a:r>
              <a:rPr lang="en-US" altLang="en-US" sz="2600" dirty="0" smtClean="0"/>
              <a:t>Women in World War I </a:t>
            </a:r>
            <a:endParaRPr lang="en-US" sz="2600" dirty="0"/>
          </a:p>
        </p:txBody>
      </p:sp>
      <p:pic>
        <p:nvPicPr>
          <p:cNvPr id="9218" name="Picture 1" descr="Women played a more important role in World War I than in previous wars. As the armies drafted millions of men, employers hired women for essential war work. This poster extolls the importance of women workers in supplying munition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1280" y="797279"/>
            <a:ext cx="3886200" cy="573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53200"/>
            <a:ext cx="533400" cy="304800"/>
          </a:xfrm>
        </p:spPr>
        <p:txBody>
          <a:bodyPr/>
          <a:lstStyle/>
          <a:p>
            <a:pPr marL="0" lvl="0" indent="0" algn="r" eaLnBrk="1" hangingPunct="1">
              <a:spcBef>
                <a:spcPct val="0"/>
              </a:spcBef>
            </a:pPr>
            <a:r>
              <a:rPr lang="en-US" altLang="en-US" sz="1200" b="1" kern="1200" dirty="0" smtClean="0">
                <a:solidFill>
                  <a:srgbClr val="000000"/>
                </a:solidFill>
                <a:latin typeface="Arial" charset="0"/>
                <a:ea typeface="ＭＳ Ｐゴシック" pitchFamily="34" charset="-128"/>
              </a:rPr>
              <a:t>p757</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1005649748"/>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57924"/>
            <a:ext cx="7772400" cy="532150"/>
          </a:xfrm>
        </p:spPr>
        <p:txBody>
          <a:bodyPr/>
          <a:lstStyle/>
          <a:p>
            <a:r>
              <a:rPr lang="en-US" altLang="en-US" sz="2600" dirty="0" smtClean="0"/>
              <a:t>The First World War in Europe</a:t>
            </a:r>
            <a:endParaRPr lang="en-US" sz="2600" dirty="0"/>
          </a:p>
        </p:txBody>
      </p:sp>
      <p:pic>
        <p:nvPicPr>
          <p:cNvPr id="10242" name="Picture 1" descr="After an initial surge through Belgium into northern France, the German offensive bogged down for four years along the Western Front. To the East, the German armies conquered a large part of Russia during 1917 and early 1918. Despite spectacular victories in the east, Germany lost the war because its armies collapsed along the strategically important Western Front.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914400"/>
            <a:ext cx="8665012" cy="539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53200"/>
            <a:ext cx="1295400" cy="304800"/>
          </a:xfrm>
        </p:spPr>
        <p:txBody>
          <a:bodyPr/>
          <a:lstStyle/>
          <a:p>
            <a:pPr marL="0" lvl="0" indent="0" algn="r" eaLnBrk="1" hangingPunct="1">
              <a:spcBef>
                <a:spcPct val="0"/>
              </a:spcBef>
            </a:pPr>
            <a:r>
              <a:rPr lang="en-US" altLang="en-US" sz="1200" b="1" kern="1200" dirty="0">
                <a:solidFill>
                  <a:srgbClr val="000000"/>
                </a:solidFill>
                <a:latin typeface="Arial" charset="0"/>
                <a:ea typeface="ＭＳ Ｐゴシック" pitchFamily="34" charset="-128"/>
              </a:rPr>
              <a:t>Map </a:t>
            </a:r>
            <a:r>
              <a:rPr lang="en-US" altLang="en-US" sz="1200" b="1" kern="1200" dirty="0" smtClean="0">
                <a:solidFill>
                  <a:srgbClr val="000000"/>
                </a:solidFill>
                <a:latin typeface="Arial" charset="0"/>
                <a:ea typeface="ＭＳ Ｐゴシック" pitchFamily="34" charset="-128"/>
              </a:rPr>
              <a:t>27.2 p758</a:t>
            </a:r>
            <a:endParaRPr lang="en-US" altLang="en-US" sz="1200" b="1" kern="1200" dirty="0">
              <a:solidFill>
                <a:srgbClr val="000000"/>
              </a:solidFill>
              <a:latin typeface="Arial" charset="0"/>
              <a:ea typeface="ＭＳ Ｐゴシック" pitchFamily="34" charset="-128"/>
            </a:endParaRPr>
          </a:p>
          <a:p>
            <a:endParaRPr lang="en-US" dirty="0"/>
          </a:p>
        </p:txBody>
      </p:sp>
    </p:spTree>
    <p:extLst>
      <p:ext uri="{BB962C8B-B14F-4D97-AF65-F5344CB8AC3E}">
        <p14:creationId xmlns:p14="http://schemas.microsoft.com/office/powerpoint/2010/main" val="2262945593"/>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327"/>
            <a:ext cx="7848600" cy="1938992"/>
          </a:xfrm>
        </p:spPr>
        <p:txBody>
          <a:bodyPr/>
          <a:lstStyle/>
          <a:p>
            <a:pPr eaLnBrk="1" hangingPunct="1"/>
            <a:r>
              <a:rPr lang="en-US" altLang="en-US" sz="4000" dirty="0" smtClean="0">
                <a:solidFill>
                  <a:schemeClr val="tx1"/>
                </a:solidFill>
                <a:latin typeface="Arial" charset="0"/>
              </a:rPr>
              <a:t>The </a:t>
            </a:r>
            <a:r>
              <a:rPr lang="ja-JP" altLang="en-US" sz="4000" dirty="0" smtClean="0">
                <a:solidFill>
                  <a:schemeClr val="tx1"/>
                </a:solidFill>
                <a:latin typeface="Arial" charset="0"/>
              </a:rPr>
              <a:t>“</a:t>
            </a:r>
            <a:r>
              <a:rPr lang="en-US" altLang="ja-JP" sz="4000" dirty="0" smtClean="0">
                <a:solidFill>
                  <a:schemeClr val="tx1"/>
                </a:solidFill>
                <a:latin typeface="Arial" charset="0"/>
              </a:rPr>
              <a:t>Great War</a:t>
            </a:r>
            <a:r>
              <a:rPr lang="ja-JP" altLang="en-US" sz="4000" dirty="0" smtClean="0">
                <a:solidFill>
                  <a:schemeClr val="tx1"/>
                </a:solidFill>
                <a:latin typeface="Arial" charset="0"/>
              </a:rPr>
              <a:t>”</a:t>
            </a:r>
            <a:r>
              <a:rPr lang="en-US" altLang="ja-JP" sz="4000" dirty="0" smtClean="0">
                <a:solidFill>
                  <a:schemeClr val="tx1"/>
                </a:solidFill>
                <a:latin typeface="Arial" charset="0"/>
              </a:rPr>
              <a:t> and the Russian Revolutions, 1914–1918 part 2</a:t>
            </a:r>
            <a:endParaRPr lang="en-US" altLang="en-US" sz="4000" dirty="0" smtClean="0">
              <a:latin typeface="Arial" charset="0"/>
            </a:endParaRPr>
          </a:p>
        </p:txBody>
      </p:sp>
      <p:sp>
        <p:nvSpPr>
          <p:cNvPr id="11267" name="Content Placeholder 2"/>
          <p:cNvSpPr>
            <a:spLocks noGrp="1"/>
          </p:cNvSpPr>
          <p:nvPr>
            <p:ph idx="1"/>
          </p:nvPr>
        </p:nvSpPr>
        <p:spPr>
          <a:xfrm>
            <a:off x="685800" y="1752600"/>
            <a:ext cx="7772400" cy="4947508"/>
          </a:xfrm>
        </p:spPr>
        <p:txBody>
          <a:bodyPr/>
          <a:lstStyle/>
          <a:p>
            <a:pPr marL="0" indent="0" eaLnBrk="1" hangingPunct="1">
              <a:buFontTx/>
              <a:buChar char="•"/>
            </a:pPr>
            <a:r>
              <a:rPr lang="en-US" altLang="en-US" dirty="0" smtClean="0">
                <a:latin typeface="Arial" charset="0"/>
              </a:rPr>
              <a:t> Double Revolution in Russia</a:t>
            </a:r>
          </a:p>
          <a:p>
            <a:pPr marL="800100" lvl="2" indent="0" eaLnBrk="1" hangingPunct="1"/>
            <a:r>
              <a:rPr lang="en-US" altLang="en-US" sz="3200" dirty="0" smtClean="0">
                <a:latin typeface="Arial" charset="0"/>
              </a:rPr>
              <a:t> State collapse and overthrow of Tsar</a:t>
            </a:r>
          </a:p>
          <a:p>
            <a:pPr marL="800100" lvl="2" indent="0" eaLnBrk="1" hangingPunct="1">
              <a:spcAft>
                <a:spcPts val="3300"/>
              </a:spcAft>
            </a:pPr>
            <a:r>
              <a:rPr lang="en-US" altLang="en-US" sz="3200" dirty="0" smtClean="0">
                <a:latin typeface="Arial" charset="0"/>
              </a:rPr>
              <a:t>Triumph of Lenin and Bolsheviks</a:t>
            </a:r>
            <a:endParaRPr lang="en-US" altLang="en-US" dirty="0" smtClean="0">
              <a:latin typeface="Arial" charset="0"/>
            </a:endParaRPr>
          </a:p>
          <a:p>
            <a:pPr marL="0" indent="0" eaLnBrk="1" hangingPunct="1">
              <a:buFontTx/>
              <a:buChar char="•"/>
            </a:pPr>
            <a:r>
              <a:rPr lang="en-US" altLang="en-US" dirty="0" smtClean="0">
                <a:latin typeface="Arial" charset="0"/>
              </a:rPr>
              <a:t> The End of the War in Western Europe, 1917-1918</a:t>
            </a:r>
          </a:p>
          <a:p>
            <a:pPr marL="800100" lvl="2" indent="0" eaLnBrk="1" hangingPunct="1"/>
            <a:r>
              <a:rPr lang="en-US" altLang="en-US" sz="3200" dirty="0" smtClean="0">
                <a:latin typeface="Arial" charset="0"/>
              </a:rPr>
              <a:t> American entry into war</a:t>
            </a:r>
          </a:p>
          <a:p>
            <a:pPr marL="800100" lvl="2" indent="0" eaLnBrk="1" hangingPunct="1"/>
            <a:r>
              <a:rPr lang="en-US" altLang="en-US" sz="3200" dirty="0" smtClean="0">
                <a:latin typeface="Arial" charset="0"/>
              </a:rPr>
              <a:t> Germany defeated</a:t>
            </a:r>
          </a:p>
        </p:txBody>
      </p:sp>
    </p:spTree>
    <p:extLst>
      <p:ext uri="{BB962C8B-B14F-4D97-AF65-F5344CB8AC3E}">
        <p14:creationId xmlns:p14="http://schemas.microsoft.com/office/powerpoint/2010/main" val="12003161"/>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2517</TotalTime>
  <Words>1134</Words>
  <Application>Microsoft Office PowerPoint</Application>
  <PresentationFormat>On-screen Show (4:3)</PresentationFormat>
  <Paragraphs>140</Paragraphs>
  <Slides>19</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Calibri</vt:lpstr>
      <vt:lpstr>Times New Roman</vt:lpstr>
      <vt:lpstr>Wingdings</vt:lpstr>
      <vt:lpstr>1_Lockard_topic</vt:lpstr>
      <vt:lpstr> Chapter 27 The Crisis of the Imperial Order,  1900-1929</vt:lpstr>
      <vt:lpstr>The Western Front in World War I </vt:lpstr>
      <vt:lpstr>Origins of the Crisis in Europe and the Middle East</vt:lpstr>
      <vt:lpstr>Early Twentieth Century Historical Events</vt:lpstr>
      <vt:lpstr>Map of Europe in 1913 </vt:lpstr>
      <vt:lpstr>The “Great War” and the Russian Revolutions, 1914–1918 part 1</vt:lpstr>
      <vt:lpstr>Women in World War I </vt:lpstr>
      <vt:lpstr>The First World War in Europe</vt:lpstr>
      <vt:lpstr>The “Great War” and the Russian Revolutions, 1914–1918 part 2</vt:lpstr>
      <vt:lpstr>Territorial Changes in Europe After World War I</vt:lpstr>
      <vt:lpstr>Peace and Dislocation in Europe, 1919–1929</vt:lpstr>
      <vt:lpstr>Lenin the Orator</vt:lpstr>
      <vt:lpstr>China and Japan: Contrasting Destinies</vt:lpstr>
      <vt:lpstr>The Bund in Shanghai</vt:lpstr>
      <vt:lpstr>The New Middle East</vt:lpstr>
      <vt:lpstr>Mustafa Kemal Atatürk</vt:lpstr>
      <vt:lpstr>Territorial Changes in the Middle East After World War I </vt:lpstr>
      <vt:lpstr>The Jewish Settlement of Palestine</vt:lpstr>
      <vt:lpstr>British Warship Maneuvering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130</cp:revision>
  <dcterms:created xsi:type="dcterms:W3CDTF">2006-12-01T20:54:40Z</dcterms:created>
  <dcterms:modified xsi:type="dcterms:W3CDTF">2015-10-09T18:47:59Z</dcterms:modified>
</cp:coreProperties>
</file>